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5"/>
    <p:sldMasterId id="2147483709" r:id="rId6"/>
  </p:sldMasterIdLst>
  <p:notesMasterIdLst>
    <p:notesMasterId r:id="rId55"/>
  </p:notesMasterIdLst>
  <p:handoutMasterIdLst>
    <p:handoutMasterId r:id="rId56"/>
  </p:handoutMasterIdLst>
  <p:sldIdLst>
    <p:sldId id="308" r:id="rId7"/>
    <p:sldId id="311" r:id="rId8"/>
    <p:sldId id="312" r:id="rId9"/>
    <p:sldId id="281" r:id="rId10"/>
    <p:sldId id="367" r:id="rId11"/>
    <p:sldId id="370" r:id="rId12"/>
    <p:sldId id="313" r:id="rId13"/>
    <p:sldId id="286" r:id="rId14"/>
    <p:sldId id="314" r:id="rId15"/>
    <p:sldId id="377" r:id="rId16"/>
    <p:sldId id="315" r:id="rId17"/>
    <p:sldId id="316" r:id="rId18"/>
    <p:sldId id="317" r:id="rId19"/>
    <p:sldId id="307" r:id="rId20"/>
    <p:sldId id="324" r:id="rId21"/>
    <p:sldId id="325" r:id="rId22"/>
    <p:sldId id="323" r:id="rId23"/>
    <p:sldId id="326" r:id="rId24"/>
    <p:sldId id="328" r:id="rId25"/>
    <p:sldId id="327" r:id="rId26"/>
    <p:sldId id="378" r:id="rId27"/>
    <p:sldId id="379" r:id="rId28"/>
    <p:sldId id="380" r:id="rId29"/>
    <p:sldId id="381" r:id="rId30"/>
    <p:sldId id="330" r:id="rId31"/>
    <p:sldId id="331" r:id="rId32"/>
    <p:sldId id="332" r:id="rId33"/>
    <p:sldId id="382" r:id="rId34"/>
    <p:sldId id="385" r:id="rId35"/>
    <p:sldId id="386" r:id="rId36"/>
    <p:sldId id="405" r:id="rId37"/>
    <p:sldId id="388" r:id="rId38"/>
    <p:sldId id="389" r:id="rId39"/>
    <p:sldId id="390" r:id="rId40"/>
    <p:sldId id="391" r:id="rId41"/>
    <p:sldId id="392" r:id="rId42"/>
    <p:sldId id="393" r:id="rId43"/>
    <p:sldId id="394" r:id="rId44"/>
    <p:sldId id="395" r:id="rId45"/>
    <p:sldId id="396" r:id="rId46"/>
    <p:sldId id="397" r:id="rId47"/>
    <p:sldId id="398" r:id="rId48"/>
    <p:sldId id="399" r:id="rId49"/>
    <p:sldId id="400" r:id="rId50"/>
    <p:sldId id="401" r:id="rId51"/>
    <p:sldId id="402" r:id="rId52"/>
    <p:sldId id="403" r:id="rId53"/>
    <p:sldId id="404" r:id="rId54"/>
  </p:sldIdLst>
  <p:sldSz cx="9144000" cy="6858000" type="screen4x3"/>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33"/>
    <a:srgbClr val="0EFE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6144" autoAdjust="0"/>
  </p:normalViewPr>
  <p:slideViewPr>
    <p:cSldViewPr>
      <p:cViewPr varScale="1">
        <p:scale>
          <a:sx n="78" d="100"/>
          <a:sy n="78" d="100"/>
        </p:scale>
        <p:origin x="1574" y="72"/>
      </p:cViewPr>
      <p:guideLst>
        <p:guide orient="horz" pos="2160"/>
        <p:guide pos="2880"/>
      </p:guideLst>
    </p:cSldViewPr>
  </p:slideViewPr>
  <p:outlineViewPr>
    <p:cViewPr>
      <p:scale>
        <a:sx n="33" d="100"/>
        <a:sy n="33" d="100"/>
      </p:scale>
      <p:origin x="0" y="-3606"/>
    </p:cViewPr>
  </p:outlineViewPr>
  <p:notesTextViewPr>
    <p:cViewPr>
      <p:scale>
        <a:sx n="1" d="1"/>
        <a:sy n="1" d="1"/>
      </p:scale>
      <p:origin x="0" y="0"/>
    </p:cViewPr>
  </p:notesTextViewPr>
  <p:sorterViewPr>
    <p:cViewPr>
      <p:scale>
        <a:sx n="39" d="100"/>
        <a:sy n="39" d="100"/>
      </p:scale>
      <p:origin x="0" y="-1206"/>
    </p:cViewPr>
  </p:sorterViewPr>
  <p:notesViewPr>
    <p:cSldViewPr showGuides="1">
      <p:cViewPr varScale="1">
        <p:scale>
          <a:sx n="49" d="100"/>
          <a:sy n="49" d="100"/>
        </p:scale>
        <p:origin x="-1902" y="-90"/>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1.xml"/><Relationship Id="rId61" Type="http://schemas.microsoft.com/office/2016/11/relationships/changesInfo" Target="changesInfos/changesInfo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laes" userId="d64208f3-0076-4064-b6ac-7d8ee9dc279f" providerId="ADAL" clId="{B60A0155-8FE7-4FB0-8FEE-4697B638B8CF}"/>
    <pc:docChg chg="modSld">
      <pc:chgData name="Jo Claes" userId="d64208f3-0076-4064-b6ac-7d8ee9dc279f" providerId="ADAL" clId="{B60A0155-8FE7-4FB0-8FEE-4697B638B8CF}" dt="2020-01-31T10:02:29.493" v="0" actId="20577"/>
      <pc:docMkLst>
        <pc:docMk/>
      </pc:docMkLst>
      <pc:sldChg chg="modSp">
        <pc:chgData name="Jo Claes" userId="d64208f3-0076-4064-b6ac-7d8ee9dc279f" providerId="ADAL" clId="{B60A0155-8FE7-4FB0-8FEE-4697B638B8CF}" dt="2020-01-31T10:02:29.493" v="0" actId="20577"/>
        <pc:sldMkLst>
          <pc:docMk/>
          <pc:sldMk cId="444323068" sldId="398"/>
        </pc:sldMkLst>
        <pc:spChg chg="mod">
          <ac:chgData name="Jo Claes" userId="d64208f3-0076-4064-b6ac-7d8ee9dc279f" providerId="ADAL" clId="{B60A0155-8FE7-4FB0-8FEE-4697B638B8CF}" dt="2020-01-31T10:02:29.493" v="0" actId="20577"/>
          <ac:spMkLst>
            <pc:docMk/>
            <pc:sldMk cId="444323068" sldId="398"/>
            <ac:spMk id="3" creationId="{00000000-0000-0000-0000-000000000000}"/>
          </ac:spMkLst>
        </pc:spChg>
      </pc:sldChg>
    </pc:docChg>
  </pc:docChgLst>
  <pc:docChgLst>
    <pc:chgData name="Jo Claes" userId="d64208f3-0076-4064-b6ac-7d8ee9dc279f" providerId="ADAL" clId="{4BD2D6CB-D633-493B-8E6A-B1209C6FF4FB}"/>
    <pc:docChg chg="modSld">
      <pc:chgData name="Jo Claes" userId="d64208f3-0076-4064-b6ac-7d8ee9dc279f" providerId="ADAL" clId="{4BD2D6CB-D633-493B-8E6A-B1209C6FF4FB}" dt="2020-01-07T14:21:37.692" v="2"/>
      <pc:docMkLst>
        <pc:docMk/>
      </pc:docMkLst>
      <pc:sldChg chg="modSp">
        <pc:chgData name="Jo Claes" userId="d64208f3-0076-4064-b6ac-7d8ee9dc279f" providerId="ADAL" clId="{4BD2D6CB-D633-493B-8E6A-B1209C6FF4FB}" dt="2020-01-07T14:21:26.516" v="0"/>
        <pc:sldMkLst>
          <pc:docMk/>
          <pc:sldMk cId="3518776183" sldId="397"/>
        </pc:sldMkLst>
        <pc:spChg chg="mod">
          <ac:chgData name="Jo Claes" userId="d64208f3-0076-4064-b6ac-7d8ee9dc279f" providerId="ADAL" clId="{4BD2D6CB-D633-493B-8E6A-B1209C6FF4FB}" dt="2020-01-07T14:21:26.516" v="0"/>
          <ac:spMkLst>
            <pc:docMk/>
            <pc:sldMk cId="3518776183" sldId="397"/>
            <ac:spMk id="3" creationId="{00000000-0000-0000-0000-000000000000}"/>
          </ac:spMkLst>
        </pc:spChg>
      </pc:sldChg>
      <pc:sldChg chg="modSp">
        <pc:chgData name="Jo Claes" userId="d64208f3-0076-4064-b6ac-7d8ee9dc279f" providerId="ADAL" clId="{4BD2D6CB-D633-493B-8E6A-B1209C6FF4FB}" dt="2020-01-07T14:21:32.104" v="1"/>
        <pc:sldMkLst>
          <pc:docMk/>
          <pc:sldMk cId="444323068" sldId="398"/>
        </pc:sldMkLst>
        <pc:spChg chg="mod">
          <ac:chgData name="Jo Claes" userId="d64208f3-0076-4064-b6ac-7d8ee9dc279f" providerId="ADAL" clId="{4BD2D6CB-D633-493B-8E6A-B1209C6FF4FB}" dt="2020-01-07T14:21:32.104" v="1"/>
          <ac:spMkLst>
            <pc:docMk/>
            <pc:sldMk cId="444323068" sldId="398"/>
            <ac:spMk id="3" creationId="{00000000-0000-0000-0000-000000000000}"/>
          </ac:spMkLst>
        </pc:spChg>
      </pc:sldChg>
      <pc:sldChg chg="modSp">
        <pc:chgData name="Jo Claes" userId="d64208f3-0076-4064-b6ac-7d8ee9dc279f" providerId="ADAL" clId="{4BD2D6CB-D633-493B-8E6A-B1209C6FF4FB}" dt="2020-01-07T14:21:37.692" v="2"/>
        <pc:sldMkLst>
          <pc:docMk/>
          <pc:sldMk cId="3871596844" sldId="399"/>
        </pc:sldMkLst>
        <pc:spChg chg="mod">
          <ac:chgData name="Jo Claes" userId="d64208f3-0076-4064-b6ac-7d8ee9dc279f" providerId="ADAL" clId="{4BD2D6CB-D633-493B-8E6A-B1209C6FF4FB}" dt="2020-01-07T14:21:37.692" v="2"/>
          <ac:spMkLst>
            <pc:docMk/>
            <pc:sldMk cId="3871596844" sldId="399"/>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manualLayout>
          <c:layoutTarget val="inner"/>
          <c:xMode val="edge"/>
          <c:yMode val="edge"/>
          <c:x val="2.5669786559698845E-3"/>
          <c:y val="8.0334447664355588E-2"/>
          <c:w val="0.99731491110780968"/>
          <c:h val="0.89121611263315104"/>
        </c:manualLayout>
      </c:layout>
      <c:barChart>
        <c:barDir val="col"/>
        <c:grouping val="clustered"/>
        <c:varyColors val="0"/>
        <c:ser>
          <c:idx val="0"/>
          <c:order val="0"/>
          <c:tx>
            <c:strRef>
              <c:f>Sheet1!$B$1</c:f>
              <c:strCache>
                <c:ptCount val="1"/>
                <c:pt idx="0">
                  <c:v>Initial Cost</c:v>
                </c:pt>
              </c:strCache>
            </c:strRef>
          </c:tx>
          <c:spPr>
            <a:solidFill>
              <a:schemeClr val="accent2"/>
            </a:solidFill>
            <a:ln w="25400" cap="flat" cmpd="sng" algn="ctr">
              <a:solidFill>
                <a:schemeClr val="accent2">
                  <a:shade val="50000"/>
                </a:schemeClr>
              </a:solidFill>
              <a:prstDash val="solid"/>
            </a:ln>
            <a:effectLst/>
          </c:spPr>
          <c:invertIfNegative val="0"/>
          <c:cat>
            <c:strRef>
              <c:f>Sheet1!$A$2:$A$4</c:f>
              <c:strCache>
                <c:ptCount val="3"/>
                <c:pt idx="0">
                  <c:v>Carbon Steel</c:v>
                </c:pt>
                <c:pt idx="1">
                  <c:v>Epoxy C.S.</c:v>
                </c:pt>
                <c:pt idx="2">
                  <c:v>Stainless Steel</c:v>
                </c:pt>
              </c:strCache>
            </c:strRef>
          </c:cat>
          <c:val>
            <c:numRef>
              <c:f>Sheet1!$B$2:$B$4</c:f>
              <c:numCache>
                <c:formatCode>General</c:formatCode>
                <c:ptCount val="3"/>
                <c:pt idx="0">
                  <c:v>15619551</c:v>
                </c:pt>
                <c:pt idx="1">
                  <c:v>15642774</c:v>
                </c:pt>
                <c:pt idx="2">
                  <c:v>15700000</c:v>
                </c:pt>
              </c:numCache>
            </c:numRef>
          </c:val>
          <c:extLst>
            <c:ext xmlns:c16="http://schemas.microsoft.com/office/drawing/2014/chart" uri="{C3380CC4-5D6E-409C-BE32-E72D297353CC}">
              <c16:uniqueId val="{00000000-517C-4C78-B91E-79B767F96D02}"/>
            </c:ext>
          </c:extLst>
        </c:ser>
        <c:ser>
          <c:idx val="1"/>
          <c:order val="1"/>
          <c:tx>
            <c:strRef>
              <c:f>Sheet1!$C$1</c:f>
              <c:strCache>
                <c:ptCount val="1"/>
                <c:pt idx="0">
                  <c:v>Operating Cost</c:v>
                </c:pt>
              </c:strCache>
            </c:strRef>
          </c:tx>
          <c:spPr>
            <a:solidFill>
              <a:schemeClr val="accent5"/>
            </a:solidFill>
            <a:ln w="25400" cap="flat" cmpd="sng" algn="ctr">
              <a:solidFill>
                <a:schemeClr val="accent5">
                  <a:shade val="50000"/>
                </a:schemeClr>
              </a:solidFill>
              <a:prstDash val="solid"/>
            </a:ln>
            <a:effectLst/>
          </c:spPr>
          <c:invertIfNegative val="0"/>
          <c:cat>
            <c:strRef>
              <c:f>Sheet1!$A$2:$A$4</c:f>
              <c:strCache>
                <c:ptCount val="3"/>
                <c:pt idx="0">
                  <c:v>Carbon Steel</c:v>
                </c:pt>
                <c:pt idx="1">
                  <c:v>Epoxy C.S.</c:v>
                </c:pt>
                <c:pt idx="2">
                  <c:v>Stainless Steel</c:v>
                </c:pt>
              </c:strCache>
            </c:strRef>
          </c:cat>
          <c:val>
            <c:numRef>
              <c:f>Sheet1!$C$2:$C$4</c:f>
              <c:numCache>
                <c:formatCode>General</c:formatCode>
                <c:ptCount val="3"/>
                <c:pt idx="0">
                  <c:v>2474763</c:v>
                </c:pt>
                <c:pt idx="1">
                  <c:v>2295396</c:v>
                </c:pt>
                <c:pt idx="2">
                  <c:v>-141</c:v>
                </c:pt>
              </c:numCache>
            </c:numRef>
          </c:val>
          <c:extLst>
            <c:ext xmlns:c16="http://schemas.microsoft.com/office/drawing/2014/chart" uri="{C3380CC4-5D6E-409C-BE32-E72D297353CC}">
              <c16:uniqueId val="{00000001-517C-4C78-B91E-79B767F96D02}"/>
            </c:ext>
          </c:extLst>
        </c:ser>
        <c:ser>
          <c:idx val="2"/>
          <c:order val="2"/>
          <c:tx>
            <c:strRef>
              <c:f>Sheet1!$D$1</c:f>
              <c:strCache>
                <c:ptCount val="1"/>
                <c:pt idx="0">
                  <c:v>Total LCC</c:v>
                </c:pt>
              </c:strCache>
            </c:strRef>
          </c:tx>
          <c:spPr>
            <a:solidFill>
              <a:srgbClr val="00B050"/>
            </a:solidFill>
            <a:ln w="25400" cap="flat" cmpd="sng" algn="ctr">
              <a:solidFill>
                <a:schemeClr val="accent6">
                  <a:shade val="50000"/>
                </a:schemeClr>
              </a:solidFill>
              <a:prstDash val="solid"/>
            </a:ln>
            <a:effectLst/>
          </c:spPr>
          <c:invertIfNegative val="0"/>
          <c:cat>
            <c:strRef>
              <c:f>Sheet1!$A$2:$A$4</c:f>
              <c:strCache>
                <c:ptCount val="3"/>
                <c:pt idx="0">
                  <c:v>Carbon Steel</c:v>
                </c:pt>
                <c:pt idx="1">
                  <c:v>Epoxy C.S.</c:v>
                </c:pt>
                <c:pt idx="2">
                  <c:v>Stainless Steel</c:v>
                </c:pt>
              </c:strCache>
            </c:strRef>
          </c:cat>
          <c:val>
            <c:numRef>
              <c:f>Sheet1!$D$2:$D$4</c:f>
              <c:numCache>
                <c:formatCode>General</c:formatCode>
                <c:ptCount val="3"/>
                <c:pt idx="0">
                  <c:v>18094314</c:v>
                </c:pt>
                <c:pt idx="1">
                  <c:v>17938170</c:v>
                </c:pt>
                <c:pt idx="2">
                  <c:v>15699859</c:v>
                </c:pt>
              </c:numCache>
            </c:numRef>
          </c:val>
          <c:extLst>
            <c:ext xmlns:c16="http://schemas.microsoft.com/office/drawing/2014/chart" uri="{C3380CC4-5D6E-409C-BE32-E72D297353CC}">
              <c16:uniqueId val="{00000002-517C-4C78-B91E-79B767F96D02}"/>
            </c:ext>
          </c:extLst>
        </c:ser>
        <c:dLbls>
          <c:showLegendKey val="0"/>
          <c:showVal val="0"/>
          <c:showCatName val="0"/>
          <c:showSerName val="0"/>
          <c:showPercent val="0"/>
          <c:showBubbleSize val="0"/>
        </c:dLbls>
        <c:gapWidth val="150"/>
        <c:axId val="471681288"/>
        <c:axId val="471687952"/>
      </c:barChart>
      <c:catAx>
        <c:axId val="471681288"/>
        <c:scaling>
          <c:orientation val="minMax"/>
        </c:scaling>
        <c:delete val="0"/>
        <c:axPos val="b"/>
        <c:numFmt formatCode="General" sourceLinked="0"/>
        <c:majorTickMark val="out"/>
        <c:minorTickMark val="none"/>
        <c:tickLblPos val="nextTo"/>
        <c:crossAx val="471687952"/>
        <c:crosses val="autoZero"/>
        <c:auto val="1"/>
        <c:lblAlgn val="ctr"/>
        <c:lblOffset val="100"/>
        <c:noMultiLvlLbl val="0"/>
      </c:catAx>
      <c:valAx>
        <c:axId val="471687952"/>
        <c:scaling>
          <c:orientation val="minMax"/>
        </c:scaling>
        <c:delete val="1"/>
        <c:axPos val="l"/>
        <c:majorGridlines/>
        <c:numFmt formatCode="General" sourceLinked="1"/>
        <c:majorTickMark val="out"/>
        <c:minorTickMark val="none"/>
        <c:tickLblPos val="nextTo"/>
        <c:crossAx val="471681288"/>
        <c:crosses val="autoZero"/>
        <c:crossBetween val="between"/>
      </c:valAx>
    </c:plotArea>
    <c:legend>
      <c:legendPos val="t"/>
      <c:overlay val="0"/>
      <c:txPr>
        <a:bodyPr/>
        <a:lstStyle/>
        <a:p>
          <a:pPr>
            <a:defRPr sz="1200"/>
          </a:pPr>
          <a:endParaRPr lang="en-US"/>
        </a:p>
      </c:txPr>
    </c:legend>
    <c:plotVisOnly val="1"/>
    <c:dispBlanksAs val="gap"/>
    <c:showDLblsOverMax val="0"/>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Carbon Steel</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elete val="1"/>
          </c:dLbls>
          <c:cat>
            <c:strRef>
              <c:f>Sheet1!$A$2:$A$4</c:f>
              <c:strCache>
                <c:ptCount val="3"/>
                <c:pt idx="0">
                  <c:v>Material Cost</c:v>
                </c:pt>
                <c:pt idx="1">
                  <c:v>Installed Cost</c:v>
                </c:pt>
                <c:pt idx="2">
                  <c:v>Life Cycle Cost</c:v>
                </c:pt>
              </c:strCache>
            </c:strRef>
          </c:cat>
          <c:val>
            <c:numRef>
              <c:f>Sheet1!$B$2:$B$4</c:f>
              <c:numCache>
                <c:formatCode>General</c:formatCode>
                <c:ptCount val="3"/>
                <c:pt idx="0">
                  <c:v>3</c:v>
                </c:pt>
                <c:pt idx="1">
                  <c:v>3</c:v>
                </c:pt>
                <c:pt idx="2">
                  <c:v>3</c:v>
                </c:pt>
              </c:numCache>
            </c:numRef>
          </c:val>
          <c:extLst>
            <c:ext xmlns:c16="http://schemas.microsoft.com/office/drawing/2014/chart" uri="{C3380CC4-5D6E-409C-BE32-E72D297353CC}">
              <c16:uniqueId val="{00000000-73D0-4E71-B20B-E8B77CF62CA3}"/>
            </c:ext>
          </c:extLst>
        </c:ser>
        <c:ser>
          <c:idx val="1"/>
          <c:order val="1"/>
          <c:tx>
            <c:strRef>
              <c:f>Sheet1!$C$1</c:f>
              <c:strCache>
                <c:ptCount val="1"/>
                <c:pt idx="0">
                  <c:v>Stainless Steel</c:v>
                </c:pt>
              </c:strCache>
            </c:strRef>
          </c:tx>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elete val="1"/>
          </c:dLbls>
          <c:cat>
            <c:strRef>
              <c:f>Sheet1!$A$2:$A$4</c:f>
              <c:strCache>
                <c:ptCount val="3"/>
                <c:pt idx="0">
                  <c:v>Material Cost</c:v>
                </c:pt>
                <c:pt idx="1">
                  <c:v>Installed Cost</c:v>
                </c:pt>
                <c:pt idx="2">
                  <c:v>Life Cycle Cost</c:v>
                </c:pt>
              </c:strCache>
            </c:strRef>
          </c:cat>
          <c:val>
            <c:numRef>
              <c:f>Sheet1!$C$2:$C$4</c:f>
              <c:numCache>
                <c:formatCode>General</c:formatCode>
                <c:ptCount val="3"/>
                <c:pt idx="0">
                  <c:v>6</c:v>
                </c:pt>
                <c:pt idx="1">
                  <c:v>4</c:v>
                </c:pt>
                <c:pt idx="2">
                  <c:v>2</c:v>
                </c:pt>
              </c:numCache>
            </c:numRef>
          </c:val>
          <c:extLst>
            <c:ext xmlns:c16="http://schemas.microsoft.com/office/drawing/2014/chart" uri="{C3380CC4-5D6E-409C-BE32-E72D297353CC}">
              <c16:uniqueId val="{00000001-73D0-4E71-B20B-E8B77CF62CA3}"/>
            </c:ext>
          </c:extLst>
        </c:ser>
        <c:dLbls>
          <c:showLegendKey val="0"/>
          <c:showVal val="1"/>
          <c:showCatName val="0"/>
          <c:showSerName val="0"/>
          <c:showPercent val="0"/>
          <c:showBubbleSize val="0"/>
        </c:dLbls>
        <c:gapWidth val="75"/>
        <c:axId val="471680504"/>
        <c:axId val="471684816"/>
      </c:barChart>
      <c:catAx>
        <c:axId val="471680504"/>
        <c:scaling>
          <c:orientation val="minMax"/>
        </c:scaling>
        <c:delete val="0"/>
        <c:axPos val="b"/>
        <c:numFmt formatCode="General" sourceLinked="0"/>
        <c:majorTickMark val="none"/>
        <c:minorTickMark val="none"/>
        <c:tickLblPos val="nextTo"/>
        <c:crossAx val="471684816"/>
        <c:crosses val="autoZero"/>
        <c:auto val="1"/>
        <c:lblAlgn val="ctr"/>
        <c:lblOffset val="100"/>
        <c:noMultiLvlLbl val="0"/>
      </c:catAx>
      <c:valAx>
        <c:axId val="471684816"/>
        <c:scaling>
          <c:orientation val="minMax"/>
        </c:scaling>
        <c:delete val="1"/>
        <c:axPos val="l"/>
        <c:majorGridlines/>
        <c:numFmt formatCode="General" sourceLinked="1"/>
        <c:majorTickMark val="none"/>
        <c:minorTickMark val="none"/>
        <c:tickLblPos val="nextTo"/>
        <c:crossAx val="471680504"/>
        <c:crosses val="autoZero"/>
        <c:crossBetween val="between"/>
      </c:valAx>
      <c:spPr>
        <a:solidFill>
          <a:schemeClr val="lt1"/>
        </a:solidFill>
        <a:ln w="25400" cap="flat" cmpd="sng" algn="ctr">
          <a:solidFill>
            <a:schemeClr val="accent2"/>
          </a:solidFill>
          <a:prstDash val="solid"/>
        </a:ln>
        <a:effectLst/>
      </c:spPr>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68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776866" y="0"/>
            <a:ext cx="2890665" cy="496888"/>
          </a:xfrm>
          <a:prstGeom prst="rect">
            <a:avLst/>
          </a:prstGeom>
        </p:spPr>
        <p:txBody>
          <a:bodyPr vert="horz" lIns="91440" tIns="45720" rIns="91440" bIns="45720" rtlCol="0"/>
          <a:lstStyle>
            <a:lvl1pPr algn="r">
              <a:defRPr sz="1200"/>
            </a:lvl1pPr>
          </a:lstStyle>
          <a:p>
            <a:fld id="{231A7DB6-E856-4FB4-A639-D90761E37CC8}" type="datetimeFigureOut">
              <a:rPr lang="fr-BE" smtClean="0"/>
              <a:t>31-01-20</a:t>
            </a:fld>
            <a:endParaRPr lang="fr-BE"/>
          </a:p>
        </p:txBody>
      </p:sp>
      <p:sp>
        <p:nvSpPr>
          <p:cNvPr id="4" name="Footer Placeholder 3"/>
          <p:cNvSpPr>
            <a:spLocks noGrp="1"/>
          </p:cNvSpPr>
          <p:nvPr>
            <p:ph type="ftr" sz="quarter" idx="2"/>
          </p:nvPr>
        </p:nvSpPr>
        <p:spPr>
          <a:xfrm>
            <a:off x="0" y="9428164"/>
            <a:ext cx="2890665" cy="496887"/>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3776866" y="9428164"/>
            <a:ext cx="2890665" cy="496887"/>
          </a:xfrm>
          <a:prstGeom prst="rect">
            <a:avLst/>
          </a:prstGeom>
        </p:spPr>
        <p:txBody>
          <a:bodyPr vert="horz" lIns="91440" tIns="45720" rIns="91440" bIns="45720" rtlCol="0" anchor="b"/>
          <a:lstStyle>
            <a:lvl1pPr algn="r">
              <a:defRPr sz="1200"/>
            </a:lvl1pPr>
          </a:lstStyle>
          <a:p>
            <a:fld id="{5CE626F9-1870-4AC4-BDC2-6B6A2CDFAC33}" type="slidenum">
              <a:rPr lang="fr-BE" smtClean="0"/>
              <a:t>‹#›</a:t>
            </a:fld>
            <a:endParaRPr lang="fr-BE"/>
          </a:p>
        </p:txBody>
      </p:sp>
    </p:spTree>
    <p:extLst>
      <p:ext uri="{BB962C8B-B14F-4D97-AF65-F5344CB8AC3E}">
        <p14:creationId xmlns:p14="http://schemas.microsoft.com/office/powerpoint/2010/main" val="3558102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3D7C1FE4-47DD-4591-8D9D-1E14950E1A14}" type="datetimeFigureOut">
              <a:rPr lang="de-DE" smtClean="0"/>
              <a:t>31.01.2020</a:t>
            </a:fld>
            <a:endParaRPr lang="de-DE"/>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15154"/>
            <a:ext cx="533527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6A89CA1-BB4A-4F2B-B157-5A5CF4E79A02}" type="slidenum">
              <a:rPr lang="de-DE" smtClean="0"/>
              <a:t>‹#›</a:t>
            </a:fld>
            <a:endParaRPr lang="de-DE"/>
          </a:p>
        </p:txBody>
      </p:sp>
    </p:spTree>
    <p:extLst>
      <p:ext uri="{BB962C8B-B14F-4D97-AF65-F5344CB8AC3E}">
        <p14:creationId xmlns:p14="http://schemas.microsoft.com/office/powerpoint/2010/main" val="1782384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2</a:t>
            </a:fld>
            <a:endParaRPr lang="de-DE"/>
          </a:p>
        </p:txBody>
      </p:sp>
    </p:spTree>
    <p:extLst>
      <p:ext uri="{BB962C8B-B14F-4D97-AF65-F5344CB8AC3E}">
        <p14:creationId xmlns:p14="http://schemas.microsoft.com/office/powerpoint/2010/main" val="2920863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12</a:t>
            </a:fld>
            <a:endParaRPr lang="de-DE"/>
          </a:p>
        </p:txBody>
      </p:sp>
    </p:spTree>
    <p:extLst>
      <p:ext uri="{BB962C8B-B14F-4D97-AF65-F5344CB8AC3E}">
        <p14:creationId xmlns:p14="http://schemas.microsoft.com/office/powerpoint/2010/main" val="4108844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de-DE" sz="1200" dirty="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13</a:t>
            </a:fld>
            <a:endParaRPr lang="de-DE"/>
          </a:p>
        </p:txBody>
      </p:sp>
    </p:spTree>
    <p:extLst>
      <p:ext uri="{BB962C8B-B14F-4D97-AF65-F5344CB8AC3E}">
        <p14:creationId xmlns:p14="http://schemas.microsoft.com/office/powerpoint/2010/main" val="3749220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endParaRPr lang="fr-FR" dirty="0"/>
          </a:p>
        </p:txBody>
      </p:sp>
      <p:sp>
        <p:nvSpPr>
          <p:cNvPr id="4" name="Slide Number Placeholder 3"/>
          <p:cNvSpPr>
            <a:spLocks noGrp="1"/>
          </p:cNvSpPr>
          <p:nvPr>
            <p:ph type="sldNum" sz="quarter" idx="10"/>
          </p:nvPr>
        </p:nvSpPr>
        <p:spPr/>
        <p:txBody>
          <a:bodyPr/>
          <a:lstStyle/>
          <a:p>
            <a:fld id="{C6A89CA1-BB4A-4F2B-B157-5A5CF4E79A02}" type="slidenum">
              <a:rPr lang="de-DE" smtClean="0"/>
              <a:t>14</a:t>
            </a:fld>
            <a:endParaRPr lang="de-DE"/>
          </a:p>
        </p:txBody>
      </p:sp>
    </p:spTree>
    <p:extLst>
      <p:ext uri="{BB962C8B-B14F-4D97-AF65-F5344CB8AC3E}">
        <p14:creationId xmlns:p14="http://schemas.microsoft.com/office/powerpoint/2010/main" val="2785576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15</a:t>
            </a:fld>
            <a:endParaRPr lang="de-DE"/>
          </a:p>
        </p:txBody>
      </p:sp>
    </p:spTree>
    <p:extLst>
      <p:ext uri="{BB962C8B-B14F-4D97-AF65-F5344CB8AC3E}">
        <p14:creationId xmlns:p14="http://schemas.microsoft.com/office/powerpoint/2010/main" val="1212425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dirty="0"/>
          </a:p>
        </p:txBody>
      </p:sp>
      <p:sp>
        <p:nvSpPr>
          <p:cNvPr id="4" name="Slide Number Placeholder 3"/>
          <p:cNvSpPr>
            <a:spLocks noGrp="1"/>
          </p:cNvSpPr>
          <p:nvPr>
            <p:ph type="sldNum" sz="quarter" idx="10"/>
          </p:nvPr>
        </p:nvSpPr>
        <p:spPr/>
        <p:txBody>
          <a:bodyPr/>
          <a:lstStyle/>
          <a:p>
            <a:fld id="{C6A89CA1-BB4A-4F2B-B157-5A5CF4E79A02}" type="slidenum">
              <a:rPr lang="de-DE" smtClean="0"/>
              <a:t>16</a:t>
            </a:fld>
            <a:endParaRPr lang="de-DE"/>
          </a:p>
        </p:txBody>
      </p:sp>
    </p:spTree>
    <p:extLst>
      <p:ext uri="{BB962C8B-B14F-4D97-AF65-F5344CB8AC3E}">
        <p14:creationId xmlns:p14="http://schemas.microsoft.com/office/powerpoint/2010/main" val="2098516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70C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17</a:t>
            </a:fld>
            <a:endParaRPr lang="de-DE"/>
          </a:p>
        </p:txBody>
      </p:sp>
    </p:spTree>
    <p:extLst>
      <p:ext uri="{BB962C8B-B14F-4D97-AF65-F5344CB8AC3E}">
        <p14:creationId xmlns:p14="http://schemas.microsoft.com/office/powerpoint/2010/main" val="383326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18</a:t>
            </a:fld>
            <a:endParaRPr lang="de-DE"/>
          </a:p>
        </p:txBody>
      </p:sp>
    </p:spTree>
    <p:extLst>
      <p:ext uri="{BB962C8B-B14F-4D97-AF65-F5344CB8AC3E}">
        <p14:creationId xmlns:p14="http://schemas.microsoft.com/office/powerpoint/2010/main" val="2001537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19</a:t>
            </a:fld>
            <a:endParaRPr lang="de-DE"/>
          </a:p>
        </p:txBody>
      </p:sp>
    </p:spTree>
    <p:extLst>
      <p:ext uri="{BB962C8B-B14F-4D97-AF65-F5344CB8AC3E}">
        <p14:creationId xmlns:p14="http://schemas.microsoft.com/office/powerpoint/2010/main" val="1921377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20</a:t>
            </a:fld>
            <a:endParaRPr lang="de-DE"/>
          </a:p>
        </p:txBody>
      </p:sp>
    </p:spTree>
    <p:extLst>
      <p:ext uri="{BB962C8B-B14F-4D97-AF65-F5344CB8AC3E}">
        <p14:creationId xmlns:p14="http://schemas.microsoft.com/office/powerpoint/2010/main" val="2738280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sz="1200" b="0" dirty="0"/>
          </a:p>
        </p:txBody>
      </p:sp>
      <p:sp>
        <p:nvSpPr>
          <p:cNvPr id="4" name="Slide Number Placeholder 3"/>
          <p:cNvSpPr>
            <a:spLocks noGrp="1"/>
          </p:cNvSpPr>
          <p:nvPr>
            <p:ph type="sldNum" sz="quarter" idx="10"/>
          </p:nvPr>
        </p:nvSpPr>
        <p:spPr/>
        <p:txBody>
          <a:bodyPr/>
          <a:lstStyle/>
          <a:p>
            <a:fld id="{C6A89CA1-BB4A-4F2B-B157-5A5CF4E79A02}" type="slidenum">
              <a:rPr lang="de-DE" smtClean="0"/>
              <a:t>21</a:t>
            </a:fld>
            <a:endParaRPr lang="de-DE"/>
          </a:p>
        </p:txBody>
      </p:sp>
    </p:spTree>
    <p:extLst>
      <p:ext uri="{BB962C8B-B14F-4D97-AF65-F5344CB8AC3E}">
        <p14:creationId xmlns:p14="http://schemas.microsoft.com/office/powerpoint/2010/main" val="346473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3</a:t>
            </a:fld>
            <a:endParaRPr lang="de-DE"/>
          </a:p>
        </p:txBody>
      </p:sp>
    </p:spTree>
    <p:extLst>
      <p:ext uri="{BB962C8B-B14F-4D97-AF65-F5344CB8AC3E}">
        <p14:creationId xmlns:p14="http://schemas.microsoft.com/office/powerpoint/2010/main" val="3445496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0070C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23</a:t>
            </a:fld>
            <a:endParaRPr lang="de-DE"/>
          </a:p>
        </p:txBody>
      </p:sp>
    </p:spTree>
    <p:extLst>
      <p:ext uri="{BB962C8B-B14F-4D97-AF65-F5344CB8AC3E}">
        <p14:creationId xmlns:p14="http://schemas.microsoft.com/office/powerpoint/2010/main" val="3692164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24</a:t>
            </a:fld>
            <a:endParaRPr lang="de-DE"/>
          </a:p>
        </p:txBody>
      </p:sp>
    </p:spTree>
    <p:extLst>
      <p:ext uri="{BB962C8B-B14F-4D97-AF65-F5344CB8AC3E}">
        <p14:creationId xmlns:p14="http://schemas.microsoft.com/office/powerpoint/2010/main" val="2813204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25</a:t>
            </a:fld>
            <a:endParaRPr lang="de-DE"/>
          </a:p>
        </p:txBody>
      </p:sp>
    </p:spTree>
    <p:extLst>
      <p:ext uri="{BB962C8B-B14F-4D97-AF65-F5344CB8AC3E}">
        <p14:creationId xmlns:p14="http://schemas.microsoft.com/office/powerpoint/2010/main" val="3002403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26</a:t>
            </a:fld>
            <a:endParaRPr lang="de-DE"/>
          </a:p>
        </p:txBody>
      </p:sp>
    </p:spTree>
    <p:extLst>
      <p:ext uri="{BB962C8B-B14F-4D97-AF65-F5344CB8AC3E}">
        <p14:creationId xmlns:p14="http://schemas.microsoft.com/office/powerpoint/2010/main" val="1693568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27</a:t>
            </a:fld>
            <a:endParaRPr lang="de-DE"/>
          </a:p>
        </p:txBody>
      </p:sp>
    </p:spTree>
    <p:extLst>
      <p:ext uri="{BB962C8B-B14F-4D97-AF65-F5344CB8AC3E}">
        <p14:creationId xmlns:p14="http://schemas.microsoft.com/office/powerpoint/2010/main" val="731630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28</a:t>
            </a:fld>
            <a:endParaRPr lang="de-DE"/>
          </a:p>
        </p:txBody>
      </p:sp>
    </p:spTree>
    <p:extLst>
      <p:ext uri="{BB962C8B-B14F-4D97-AF65-F5344CB8AC3E}">
        <p14:creationId xmlns:p14="http://schemas.microsoft.com/office/powerpoint/2010/main" val="2102626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29</a:t>
            </a:fld>
            <a:endParaRPr lang="de-DE"/>
          </a:p>
        </p:txBody>
      </p:sp>
    </p:spTree>
    <p:extLst>
      <p:ext uri="{BB962C8B-B14F-4D97-AF65-F5344CB8AC3E}">
        <p14:creationId xmlns:p14="http://schemas.microsoft.com/office/powerpoint/2010/main" val="3013862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0070C0"/>
              </a:solidFill>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30</a:t>
            </a:fld>
            <a:endParaRPr lang="de-DE"/>
          </a:p>
        </p:txBody>
      </p:sp>
    </p:spTree>
    <p:extLst>
      <p:ext uri="{BB962C8B-B14F-4D97-AF65-F5344CB8AC3E}">
        <p14:creationId xmlns:p14="http://schemas.microsoft.com/office/powerpoint/2010/main" val="1952252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31</a:t>
            </a:fld>
            <a:endParaRPr lang="de-DE"/>
          </a:p>
        </p:txBody>
      </p:sp>
    </p:spTree>
    <p:extLst>
      <p:ext uri="{BB962C8B-B14F-4D97-AF65-F5344CB8AC3E}">
        <p14:creationId xmlns:p14="http://schemas.microsoft.com/office/powerpoint/2010/main" val="1821219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latin typeface="+mn-lt"/>
              <a:ea typeface="+mn-ea"/>
              <a:cs typeface="Arial" pitchFamily="34" charset="0"/>
            </a:endParaRPr>
          </a:p>
        </p:txBody>
      </p:sp>
      <p:sp>
        <p:nvSpPr>
          <p:cNvPr id="4" name="Slide Number Placeholder 3"/>
          <p:cNvSpPr>
            <a:spLocks noGrp="1"/>
          </p:cNvSpPr>
          <p:nvPr>
            <p:ph type="sldNum" sz="quarter" idx="10"/>
          </p:nvPr>
        </p:nvSpPr>
        <p:spPr/>
        <p:txBody>
          <a:bodyPr/>
          <a:lstStyle/>
          <a:p>
            <a:fld id="{FCAD31F2-D280-4941-9FB1-46DCA8BCB0E7}" type="slidenum">
              <a:rPr lang="fr-FR" smtClean="0"/>
              <a:t>32</a:t>
            </a:fld>
            <a:endParaRPr lang="fr-FR"/>
          </a:p>
        </p:txBody>
      </p:sp>
    </p:spTree>
    <p:extLst>
      <p:ext uri="{BB962C8B-B14F-4D97-AF65-F5344CB8AC3E}">
        <p14:creationId xmlns:p14="http://schemas.microsoft.com/office/powerpoint/2010/main" val="3094409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4</a:t>
            </a:fld>
            <a:endParaRPr lang="de-DE"/>
          </a:p>
        </p:txBody>
      </p:sp>
    </p:spTree>
    <p:extLst>
      <p:ext uri="{BB962C8B-B14F-4D97-AF65-F5344CB8AC3E}">
        <p14:creationId xmlns:p14="http://schemas.microsoft.com/office/powerpoint/2010/main" val="3513079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6A89CA1-BB4A-4F2B-B157-5A5CF4E79A02}" type="slidenum">
              <a:rPr lang="de-DE" smtClean="0"/>
              <a:t>33</a:t>
            </a:fld>
            <a:endParaRPr lang="de-DE"/>
          </a:p>
        </p:txBody>
      </p:sp>
    </p:spTree>
    <p:extLst>
      <p:ext uri="{BB962C8B-B14F-4D97-AF65-F5344CB8AC3E}">
        <p14:creationId xmlns:p14="http://schemas.microsoft.com/office/powerpoint/2010/main" val="27265206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0070C0"/>
              </a:solidFill>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34</a:t>
            </a:fld>
            <a:endParaRPr lang="de-DE"/>
          </a:p>
        </p:txBody>
      </p:sp>
    </p:spTree>
    <p:extLst>
      <p:ext uri="{BB962C8B-B14F-4D97-AF65-F5344CB8AC3E}">
        <p14:creationId xmlns:p14="http://schemas.microsoft.com/office/powerpoint/2010/main" val="1017174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dirty="0">
              <a:solidFill>
                <a:srgbClr val="0070C0"/>
              </a:solidFill>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35</a:t>
            </a:fld>
            <a:endParaRPr lang="de-DE"/>
          </a:p>
        </p:txBody>
      </p:sp>
    </p:spTree>
    <p:extLst>
      <p:ext uri="{BB962C8B-B14F-4D97-AF65-F5344CB8AC3E}">
        <p14:creationId xmlns:p14="http://schemas.microsoft.com/office/powerpoint/2010/main" val="37280253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89CA1-BB4A-4F2B-B157-5A5CF4E79A02}" type="slidenum">
              <a:rPr lang="de-DE" smtClean="0"/>
              <a:t>36</a:t>
            </a:fld>
            <a:endParaRPr lang="de-DE"/>
          </a:p>
        </p:txBody>
      </p:sp>
    </p:spTree>
    <p:extLst>
      <p:ext uri="{BB962C8B-B14F-4D97-AF65-F5344CB8AC3E}">
        <p14:creationId xmlns:p14="http://schemas.microsoft.com/office/powerpoint/2010/main" val="38926840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37</a:t>
            </a:fld>
            <a:endParaRPr lang="de-DE"/>
          </a:p>
        </p:txBody>
      </p:sp>
    </p:spTree>
    <p:extLst>
      <p:ext uri="{BB962C8B-B14F-4D97-AF65-F5344CB8AC3E}">
        <p14:creationId xmlns:p14="http://schemas.microsoft.com/office/powerpoint/2010/main" val="3593939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noProof="0" dirty="0"/>
              <a:t>Por</a:t>
            </a:r>
            <a:r>
              <a:rPr lang="es-ES_tradnl" baseline="0" noProof="0" dirty="0"/>
              <a:t> favor, recuérdese que:</a:t>
            </a:r>
            <a:endParaRPr lang="es-ES_tradnl" noProof="0" dirty="0"/>
          </a:p>
          <a:p>
            <a:pPr marL="171450" indent="-171450">
              <a:buFontTx/>
              <a:buChar char="-"/>
            </a:pPr>
            <a:r>
              <a:rPr lang="es-ES_tradnl" noProof="0" dirty="0"/>
              <a:t>La</a:t>
            </a:r>
            <a:r>
              <a:rPr lang="es-ES_tradnl" baseline="0" noProof="0" dirty="0"/>
              <a:t> torre</a:t>
            </a:r>
            <a:r>
              <a:rPr lang="es-ES_tradnl" noProof="0" dirty="0"/>
              <a:t> Eiffel fue construida</a:t>
            </a:r>
            <a:r>
              <a:rPr lang="es-ES_tradnl" baseline="0" noProof="0" dirty="0"/>
              <a:t> antes de que el acero inoxidable fuera inventado</a:t>
            </a:r>
            <a:endParaRPr lang="es-ES_tradnl" noProof="0" dirty="0"/>
          </a:p>
          <a:p>
            <a:pPr marL="171450" indent="-171450">
              <a:buFontTx/>
              <a:buChar char="-"/>
            </a:pPr>
            <a:r>
              <a:rPr lang="es-ES_tradnl" noProof="0" dirty="0"/>
              <a:t>Fue</a:t>
            </a:r>
            <a:r>
              <a:rPr lang="es-ES_tradnl" baseline="0" noProof="0" dirty="0"/>
              <a:t> proyectada para ser una estructura temporal, pero al púbico le encantó.</a:t>
            </a:r>
          </a:p>
        </p:txBody>
      </p:sp>
      <p:sp>
        <p:nvSpPr>
          <p:cNvPr id="4" name="Slide Number Placeholder 3"/>
          <p:cNvSpPr>
            <a:spLocks noGrp="1"/>
          </p:cNvSpPr>
          <p:nvPr>
            <p:ph type="sldNum" sz="quarter" idx="10"/>
          </p:nvPr>
        </p:nvSpPr>
        <p:spPr/>
        <p:txBody>
          <a:bodyPr/>
          <a:lstStyle/>
          <a:p>
            <a:fld id="{FCAD31F2-D280-4941-9FB1-46DCA8BCB0E7}" type="slidenum">
              <a:rPr lang="fr-FR" smtClean="0"/>
              <a:t>38</a:t>
            </a:fld>
            <a:endParaRPr lang="fr-FR"/>
          </a:p>
        </p:txBody>
      </p:sp>
    </p:spTree>
    <p:extLst>
      <p:ext uri="{BB962C8B-B14F-4D97-AF65-F5344CB8AC3E}">
        <p14:creationId xmlns:p14="http://schemas.microsoft.com/office/powerpoint/2010/main" val="468431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39</a:t>
            </a:fld>
            <a:endParaRPr lang="de-DE"/>
          </a:p>
        </p:txBody>
      </p:sp>
    </p:spTree>
    <p:extLst>
      <p:ext uri="{BB962C8B-B14F-4D97-AF65-F5344CB8AC3E}">
        <p14:creationId xmlns:p14="http://schemas.microsoft.com/office/powerpoint/2010/main" val="42732425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6A89CA1-BB4A-4F2B-B157-5A5CF4E79A02}" type="slidenum">
              <a:rPr lang="de-DE" smtClean="0"/>
              <a:t>40</a:t>
            </a:fld>
            <a:endParaRPr lang="de-DE"/>
          </a:p>
        </p:txBody>
      </p:sp>
    </p:spTree>
    <p:extLst>
      <p:ext uri="{BB962C8B-B14F-4D97-AF65-F5344CB8AC3E}">
        <p14:creationId xmlns:p14="http://schemas.microsoft.com/office/powerpoint/2010/main" val="32850014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trike="sngStrike" dirty="0"/>
              <a:t>http://www.wbcsdcement.org/pdf/CSI-RecyclingConcrete-Summary.pdf</a:t>
            </a:r>
          </a:p>
        </p:txBody>
      </p:sp>
      <p:sp>
        <p:nvSpPr>
          <p:cNvPr id="4" name="Espace réservé du numéro de diapositive 3"/>
          <p:cNvSpPr>
            <a:spLocks noGrp="1"/>
          </p:cNvSpPr>
          <p:nvPr>
            <p:ph type="sldNum" sz="quarter" idx="10"/>
          </p:nvPr>
        </p:nvSpPr>
        <p:spPr/>
        <p:txBody>
          <a:bodyPr/>
          <a:lstStyle/>
          <a:p>
            <a:fld id="{C6A89CA1-BB4A-4F2B-B157-5A5CF4E79A02}" type="slidenum">
              <a:rPr lang="de-DE" smtClean="0"/>
              <a:t>46</a:t>
            </a:fld>
            <a:endParaRPr lang="de-DE"/>
          </a:p>
        </p:txBody>
      </p:sp>
    </p:spTree>
    <p:extLst>
      <p:ext uri="{BB962C8B-B14F-4D97-AF65-F5344CB8AC3E}">
        <p14:creationId xmlns:p14="http://schemas.microsoft.com/office/powerpoint/2010/main" val="28585382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http://www.benefits-of-recycling.com/recycleplastics/</a:t>
            </a:r>
          </a:p>
          <a:p>
            <a:r>
              <a:rPr lang="fr-FR" dirty="0"/>
              <a:t>http://www.solwayrecycling.co.uk/recycled-plastic-products</a:t>
            </a:r>
          </a:p>
          <a:p>
            <a:endParaRPr lang="fr-FR" dirty="0"/>
          </a:p>
        </p:txBody>
      </p:sp>
      <p:sp>
        <p:nvSpPr>
          <p:cNvPr id="4" name="Espace réservé du numéro de diapositive 3"/>
          <p:cNvSpPr>
            <a:spLocks noGrp="1"/>
          </p:cNvSpPr>
          <p:nvPr>
            <p:ph type="sldNum" sz="quarter" idx="10"/>
          </p:nvPr>
        </p:nvSpPr>
        <p:spPr/>
        <p:txBody>
          <a:bodyPr/>
          <a:lstStyle/>
          <a:p>
            <a:fld id="{C6A89CA1-BB4A-4F2B-B157-5A5CF4E79A02}" type="slidenum">
              <a:rPr lang="de-DE" smtClean="0"/>
              <a:t>47</a:t>
            </a:fld>
            <a:endParaRPr lang="de-DE"/>
          </a:p>
        </p:txBody>
      </p:sp>
    </p:spTree>
    <p:extLst>
      <p:ext uri="{BB962C8B-B14F-4D97-AF65-F5344CB8AC3E}">
        <p14:creationId xmlns:p14="http://schemas.microsoft.com/office/powerpoint/2010/main" val="2240720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http://www.circle-economy.com/circular-economy/</a:t>
            </a:r>
          </a:p>
          <a:p>
            <a:r>
              <a:rPr lang="fr-FR" dirty="0"/>
              <a:t>http://www.irishenvironment.com/iepedia/circular-economy/</a:t>
            </a:r>
          </a:p>
        </p:txBody>
      </p:sp>
      <p:sp>
        <p:nvSpPr>
          <p:cNvPr id="4" name="Espace réservé du numéro de diapositive 3"/>
          <p:cNvSpPr>
            <a:spLocks noGrp="1"/>
          </p:cNvSpPr>
          <p:nvPr>
            <p:ph type="sldNum" sz="quarter" idx="10"/>
          </p:nvPr>
        </p:nvSpPr>
        <p:spPr/>
        <p:txBody>
          <a:bodyPr/>
          <a:lstStyle/>
          <a:p>
            <a:fld id="{C6A89CA1-BB4A-4F2B-B157-5A5CF4E79A02}" type="slidenum">
              <a:rPr lang="de-DE" smtClean="0"/>
              <a:t>6</a:t>
            </a:fld>
            <a:endParaRPr lang="de-DE"/>
          </a:p>
        </p:txBody>
      </p:sp>
    </p:spTree>
    <p:extLst>
      <p:ext uri="{BB962C8B-B14F-4D97-AF65-F5344CB8AC3E}">
        <p14:creationId xmlns:p14="http://schemas.microsoft.com/office/powerpoint/2010/main" val="37102182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http://www.solidwastedistrict.com/statistics/wood.html</a:t>
            </a:r>
          </a:p>
          <a:p>
            <a:r>
              <a:rPr lang="fr-FR" dirty="0"/>
              <a:t>http://www.woodrecyclers.org/recycleapplication.php</a:t>
            </a:r>
          </a:p>
          <a:p>
            <a:r>
              <a:rPr lang="fr-FR" dirty="0"/>
              <a:t>http://en.wikipedia.org/wiki/Wood_preservation</a:t>
            </a:r>
          </a:p>
          <a:p>
            <a:endParaRPr lang="fr-FR" dirty="0"/>
          </a:p>
        </p:txBody>
      </p:sp>
      <p:sp>
        <p:nvSpPr>
          <p:cNvPr id="4" name="Espace réservé du numéro de diapositive 3"/>
          <p:cNvSpPr>
            <a:spLocks noGrp="1"/>
          </p:cNvSpPr>
          <p:nvPr>
            <p:ph type="sldNum" sz="quarter" idx="10"/>
          </p:nvPr>
        </p:nvSpPr>
        <p:spPr/>
        <p:txBody>
          <a:bodyPr/>
          <a:lstStyle/>
          <a:p>
            <a:fld id="{C6A89CA1-BB4A-4F2B-B157-5A5CF4E79A02}" type="slidenum">
              <a:rPr lang="de-DE" smtClean="0"/>
              <a:t>48</a:t>
            </a:fld>
            <a:endParaRPr lang="de-DE"/>
          </a:p>
        </p:txBody>
      </p:sp>
    </p:spTree>
    <p:extLst>
      <p:ext uri="{BB962C8B-B14F-4D97-AF65-F5344CB8AC3E}">
        <p14:creationId xmlns:p14="http://schemas.microsoft.com/office/powerpoint/2010/main" val="255796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7</a:t>
            </a:fld>
            <a:endParaRPr lang="de-DE"/>
          </a:p>
        </p:txBody>
      </p:sp>
    </p:spTree>
    <p:extLst>
      <p:ext uri="{BB962C8B-B14F-4D97-AF65-F5344CB8AC3E}">
        <p14:creationId xmlns:p14="http://schemas.microsoft.com/office/powerpoint/2010/main" val="1227947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8</a:t>
            </a:fld>
            <a:endParaRPr lang="de-DE"/>
          </a:p>
        </p:txBody>
      </p:sp>
    </p:spTree>
    <p:extLst>
      <p:ext uri="{BB962C8B-B14F-4D97-AF65-F5344CB8AC3E}">
        <p14:creationId xmlns:p14="http://schemas.microsoft.com/office/powerpoint/2010/main" val="2581632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6A89CA1-BB4A-4F2B-B157-5A5CF4E79A02}" type="slidenum">
              <a:rPr lang="de-DE" smtClean="0"/>
              <a:t>9</a:t>
            </a:fld>
            <a:endParaRPr lang="de-DE"/>
          </a:p>
        </p:txBody>
      </p:sp>
    </p:spTree>
    <p:extLst>
      <p:ext uri="{BB962C8B-B14F-4D97-AF65-F5344CB8AC3E}">
        <p14:creationId xmlns:p14="http://schemas.microsoft.com/office/powerpoint/2010/main" val="1581933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6A89CA1-BB4A-4F2B-B157-5A5CF4E79A02}" type="slidenum">
              <a:rPr lang="de-DE" smtClean="0"/>
              <a:t>10</a:t>
            </a:fld>
            <a:endParaRPr lang="de-DE"/>
          </a:p>
        </p:txBody>
      </p:sp>
    </p:spTree>
    <p:extLst>
      <p:ext uri="{BB962C8B-B14F-4D97-AF65-F5344CB8AC3E}">
        <p14:creationId xmlns:p14="http://schemas.microsoft.com/office/powerpoint/2010/main" val="231696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fr-FR" dirty="0"/>
          </a:p>
        </p:txBody>
      </p:sp>
      <p:sp>
        <p:nvSpPr>
          <p:cNvPr id="4" name="Slide Number Placeholder 3"/>
          <p:cNvSpPr>
            <a:spLocks noGrp="1"/>
          </p:cNvSpPr>
          <p:nvPr>
            <p:ph type="sldNum" sz="quarter" idx="10"/>
          </p:nvPr>
        </p:nvSpPr>
        <p:spPr/>
        <p:txBody>
          <a:bodyPr/>
          <a:lstStyle/>
          <a:p>
            <a:fld id="{C6A89CA1-BB4A-4F2B-B157-5A5CF4E79A02}" type="slidenum">
              <a:rPr lang="de-DE" smtClean="0"/>
              <a:t>11</a:t>
            </a:fld>
            <a:endParaRPr lang="de-DE"/>
          </a:p>
        </p:txBody>
      </p:sp>
    </p:spTree>
    <p:extLst>
      <p:ext uri="{BB962C8B-B14F-4D97-AF65-F5344CB8AC3E}">
        <p14:creationId xmlns:p14="http://schemas.microsoft.com/office/powerpoint/2010/main" val="267587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284011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362282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4195100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4094741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362676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82349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1768618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709085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555419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888721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623849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3272671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4002241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759778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610475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3599272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2652608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9" name="Slide Number Placeholder 8"/>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81308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4"/>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188708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4" name="Slide Number Placeholder 3"/>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1083173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62748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1919708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fr-BE" dirty="0"/>
          </a:p>
        </p:txBody>
      </p:sp>
      <p:sp>
        <p:nvSpPr>
          <p:cNvPr id="3" name="Text Placeholder 2"/>
          <p:cNvSpPr>
            <a:spLocks noGrp="1"/>
          </p:cNvSpPr>
          <p:nvPr>
            <p:ph type="body" idx="1"/>
          </p:nvPr>
        </p:nvSpPr>
        <p:spPr>
          <a:xfrm>
            <a:off x="457200" y="1600200"/>
            <a:ext cx="8229600" cy="48531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6" name="Slide Number Placeholder 5"/>
          <p:cNvSpPr>
            <a:spLocks noGrp="1"/>
          </p:cNvSpPr>
          <p:nvPr>
            <p:ph type="sldNum" sz="quarter" idx="4"/>
          </p:nvPr>
        </p:nvSpPr>
        <p:spPr>
          <a:xfrm>
            <a:off x="8820472" y="6597352"/>
            <a:ext cx="396000" cy="365125"/>
          </a:xfrm>
          <a:prstGeom prst="rect">
            <a:avLst/>
          </a:prstGeom>
        </p:spPr>
        <p:txBody>
          <a:bodyPr vert="horz" lIns="91440" tIns="45720" rIns="91440" bIns="45720" rtlCol="0" anchor="ctr"/>
          <a:lstStyle>
            <a:lvl1pPr algn="r">
              <a:defRPr sz="1200">
                <a:solidFill>
                  <a:schemeClr val="bg1"/>
                </a:solidFill>
              </a:defRPr>
            </a:lvl1pPr>
          </a:lstStyle>
          <a:p>
            <a:fld id="{BF73EC7F-79ED-4C17-9829-92AE53B2AB65}" type="slidenum">
              <a:rPr lang="fr-BE" smtClean="0"/>
              <a:pPr/>
              <a:t>‹#›</a:t>
            </a:fld>
            <a:endParaRPr lang="fr-BE"/>
          </a:p>
        </p:txBody>
      </p:sp>
      <p:sp>
        <p:nvSpPr>
          <p:cNvPr id="7" name="Rectangle 6"/>
          <p:cNvSpPr/>
          <p:nvPr/>
        </p:nvSpPr>
        <p:spPr>
          <a:xfrm>
            <a:off x="8928000" y="0"/>
            <a:ext cx="2160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dirty="0" err="1"/>
              <a:t>Sostenibilidad</a:t>
            </a:r>
            <a:r>
              <a:rPr lang="fr-BE" dirty="0"/>
              <a:t> </a:t>
            </a:r>
            <a:r>
              <a:rPr lang="fr-BE" dirty="0" err="1"/>
              <a:t>del</a:t>
            </a:r>
            <a:r>
              <a:rPr lang="fr-BE" dirty="0"/>
              <a:t> </a:t>
            </a:r>
            <a:r>
              <a:rPr lang="fr-BE" dirty="0" err="1"/>
              <a:t>Acero</a:t>
            </a:r>
            <a:r>
              <a:rPr lang="fr-BE" dirty="0"/>
              <a:t> </a:t>
            </a:r>
            <a:r>
              <a:rPr lang="fr-BE" dirty="0" err="1"/>
              <a:t>Inoxidable</a:t>
            </a:r>
            <a:endParaRPr lang="fr-BE" dirty="0"/>
          </a:p>
        </p:txBody>
      </p:sp>
    </p:spTree>
    <p:extLst>
      <p:ext uri="{BB962C8B-B14F-4D97-AF65-F5344CB8AC3E}">
        <p14:creationId xmlns:p14="http://schemas.microsoft.com/office/powerpoint/2010/main" val="26382056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0B05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B05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B05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66AA0-E37C-4065-8BE7-D4086C065B53}" type="slidenum">
              <a:rPr lang="fr-BE" smtClean="0"/>
              <a:t>‹#›</a:t>
            </a:fld>
            <a:endParaRPr lang="fr-BE"/>
          </a:p>
        </p:txBody>
      </p:sp>
      <p:sp>
        <p:nvSpPr>
          <p:cNvPr id="7" name="Rectangle 6"/>
          <p:cNvSpPr/>
          <p:nvPr/>
        </p:nvSpPr>
        <p:spPr>
          <a:xfrm>
            <a:off x="8964488" y="0"/>
            <a:ext cx="179512"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2528064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14.gif"/><Relationship Id="rId4" Type="http://schemas.openxmlformats.org/officeDocument/2006/relationships/hyperlink" Target="http://www.solarfeeds.com/amonix-receives-leed-certification/leed-gold/"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g"/></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www.worldstainless.org/Files/issf/Animations/Recycling/flash.html" TargetMode="External"/><Relationship Id="rId3" Type="http://schemas.openxmlformats.org/officeDocument/2006/relationships/hyperlink" Target="http://ghginstitute.org/2010/06/28/what-is-a-global-warming-potential/" TargetMode="External"/><Relationship Id="rId7" Type="http://schemas.openxmlformats.org/officeDocument/2006/relationships/hyperlink" Target="http://www.fao.org/docrep/u2246e/u2246e02.htm" TargetMode="External"/><Relationship Id="rId2" Type="http://schemas.openxmlformats.org/officeDocument/2006/relationships/hyperlink" Target="https://www.worldsteel.org/en/dam/jcr:a5cd469c-89cb-4d57-9ad8-13a0d86d65f0/Sustainability+indicator+definitions+and+relevance.pdf" TargetMode="External"/><Relationship Id="rId1" Type="http://schemas.openxmlformats.org/officeDocument/2006/relationships/slideLayout" Target="../slideLayouts/slideLayout2.xml"/><Relationship Id="rId6" Type="http://schemas.openxmlformats.org/officeDocument/2006/relationships/hyperlink" Target="http://www.greenspec.co.uk/building-design/recycled-content/" TargetMode="External"/><Relationship Id="rId5" Type="http://schemas.openxmlformats.org/officeDocument/2006/relationships/hyperlink" Target="https://www.gsa.gov/portal/content/101197" TargetMode="External"/><Relationship Id="rId4" Type="http://schemas.openxmlformats.org/officeDocument/2006/relationships/hyperlink" Target="http://eplca.jrc.ec.europa.eu/uploads/ILCD-Handbook-General-guide-for-LCA-DETAILED-GUIDANCE-12March2010-ISBN-fin-v1.0-EN.pd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worldstainless.org/" TargetMode="External"/><Relationship Id="rId2" Type="http://schemas.openxmlformats.org/officeDocument/2006/relationships/hyperlink" Target="http://www.worldstainless.org/Files/issf/non-image-files/PDF/ISSF_Stainless_Steel_and_CO2.pdf" TargetMode="External"/><Relationship Id="rId1" Type="http://schemas.openxmlformats.org/officeDocument/2006/relationships/slideLayout" Target="../slideLayouts/slideLayout2.xml"/><Relationship Id="rId6" Type="http://schemas.openxmlformats.org/officeDocument/2006/relationships/hyperlink" Target="https://www.nickelinstitute.org/Sustainability/LifeCycleManagement/LifeCycleAssessments/LCAProgresoPier.aspx" TargetMode="External"/><Relationship Id="rId5" Type="http://schemas.openxmlformats.org/officeDocument/2006/relationships/hyperlink" Target="https://www.drkarenslee.com/comparing-reusable-bottles-stainless-steel-glass-plastic/" TargetMode="External"/><Relationship Id="rId4" Type="http://schemas.openxmlformats.org/officeDocument/2006/relationships/hyperlink" Target="http://www.worldstainless.org/Files/issf/Animations/Recycling/flash.html"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en.wikipedia.org/wiki/Eiffel_Tower" TargetMode="External"/><Relationship Id="rId13" Type="http://schemas.openxmlformats.org/officeDocument/2006/relationships/hyperlink" Target="http://www.irishenvironment.com/iepedia/circular-economy/" TargetMode="External"/><Relationship Id="rId3" Type="http://schemas.openxmlformats.org/officeDocument/2006/relationships/hyperlink" Target="https://www.nickelinstitute.org/nickel-magazine/nickel-magazine-vol-31-no1-2016/" TargetMode="External"/><Relationship Id="rId7" Type="http://schemas.openxmlformats.org/officeDocument/2006/relationships/hyperlink" Target="https://www.toureiffel.paris/en" TargetMode="External"/><Relationship Id="rId12" Type="http://schemas.openxmlformats.org/officeDocument/2006/relationships/hyperlink" Target="http://www.circle-economy.com/circular-economy/" TargetMode="External"/><Relationship Id="rId2" Type="http://schemas.openxmlformats.org/officeDocument/2006/relationships/hyperlink" Target="http://www.ssina.com/download_a_file/lifecycle.pdf" TargetMode="External"/><Relationship Id="rId1" Type="http://schemas.openxmlformats.org/officeDocument/2006/relationships/slideLayout" Target="../slideLayouts/slideLayout2.xml"/><Relationship Id="rId6" Type="http://schemas.openxmlformats.org/officeDocument/2006/relationships/hyperlink" Target="http://www.metalroofing.com/v2/content/guide/costs/life-cycle-costs.cfm" TargetMode="External"/><Relationship Id="rId11" Type="http://schemas.openxmlformats.org/officeDocument/2006/relationships/hyperlink" Target="http://www.metalsforbuildings.eu/" TargetMode="External"/><Relationship Id="rId5" Type="http://schemas.openxmlformats.org/officeDocument/2006/relationships/hyperlink" Target="http://www.ametalsystems.com/RoofLifecycleCostComparison.aspx" TargetMode="External"/><Relationship Id="rId10" Type="http://schemas.openxmlformats.org/officeDocument/2006/relationships/hyperlink" Target="http://en.wikipedia.org/wiki/Chrysler_Building" TargetMode="External"/><Relationship Id="rId4" Type="http://schemas.openxmlformats.org/officeDocument/2006/relationships/hyperlink" Target="http://www.worldstainless.org/Files/issf/non-image-files/PDF/Euro_Inox/RoofingTech_EN.pdf" TargetMode="External"/><Relationship Id="rId9" Type="http://schemas.openxmlformats.org/officeDocument/2006/relationships/hyperlink" Target="http://corrosion-doctors.org/Landmarks/Eiffel.htm"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www.wbcsdcement.org/pdf/CSI-RecyclingConcrete-FullReport.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g.eng.cam.ac.uk/impee/?section=topics&amp;topic=RecyclePlastics&amp;page=material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dtsc.ca.gov/HazardousWaste/upload/TWW_Final.pdf" TargetMode="External"/><Relationship Id="rId7" Type="http://schemas.openxmlformats.org/officeDocument/2006/relationships/hyperlink" Target="http://www.brighthub.com/environment/green-living/articles/106146.aspx"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www.wasteminz.org.nz/wp-content/uploads/Scott-Rhodes.pdf" TargetMode="External"/><Relationship Id="rId5" Type="http://schemas.openxmlformats.org/officeDocument/2006/relationships/hyperlink" Target="http://en.wikipedia.org/wiki/Wood_preservation" TargetMode="External"/><Relationship Id="rId4" Type="http://schemas.openxmlformats.org/officeDocument/2006/relationships/hyperlink" Target="https://woodrecyclers.org/about-waste-wood/wood-recycling-informatio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r-FR" dirty="0" err="1"/>
              <a:t>Material</a:t>
            </a:r>
            <a:r>
              <a:rPr lang="fr-FR" dirty="0"/>
              <a:t> </a:t>
            </a:r>
            <a:r>
              <a:rPr lang="fr-FR" dirty="0" err="1"/>
              <a:t>didáctico</a:t>
            </a:r>
            <a:r>
              <a:rPr lang="fr-FR" dirty="0"/>
              <a:t> de </a:t>
            </a:r>
            <a:r>
              <a:rPr lang="fr-FR" dirty="0" err="1"/>
              <a:t>apoyo</a:t>
            </a:r>
            <a:r>
              <a:rPr lang="fr-FR" dirty="0"/>
              <a:t> para </a:t>
            </a:r>
            <a:r>
              <a:rPr lang="fr-FR" dirty="0" err="1"/>
              <a:t>docentes</a:t>
            </a:r>
            <a:r>
              <a:rPr lang="fr-FR" dirty="0"/>
              <a:t> en  </a:t>
            </a:r>
            <a:r>
              <a:rPr lang="fr-FR" dirty="0" err="1"/>
              <a:t>Arquitectura</a:t>
            </a:r>
            <a:r>
              <a:rPr lang="fr-FR" dirty="0"/>
              <a:t> o </a:t>
            </a:r>
            <a:r>
              <a:rPr lang="fr-FR" dirty="0" err="1"/>
              <a:t>Ingenieria</a:t>
            </a:r>
            <a:r>
              <a:rPr lang="fr-FR" dirty="0"/>
              <a:t> Civil </a:t>
            </a:r>
          </a:p>
        </p:txBody>
      </p:sp>
      <p:sp>
        <p:nvSpPr>
          <p:cNvPr id="3" name="Subtitle 2"/>
          <p:cNvSpPr>
            <a:spLocks noGrp="1"/>
          </p:cNvSpPr>
          <p:nvPr>
            <p:ph type="subTitle" idx="1"/>
          </p:nvPr>
        </p:nvSpPr>
        <p:spPr/>
        <p:txBody>
          <a:bodyPr>
            <a:noAutofit/>
          </a:bodyPr>
          <a:lstStyle/>
          <a:p>
            <a:r>
              <a:rPr lang="fr-FR" sz="4000" b="1" dirty="0" err="1">
                <a:solidFill>
                  <a:srgbClr val="00B050"/>
                </a:solidFill>
              </a:rPr>
              <a:t>Capítulo</a:t>
            </a:r>
            <a:r>
              <a:rPr lang="fr-FR" sz="4000" b="1" dirty="0">
                <a:solidFill>
                  <a:srgbClr val="00B050"/>
                </a:solidFill>
              </a:rPr>
              <a:t> 11</a:t>
            </a:r>
          </a:p>
          <a:p>
            <a:r>
              <a:rPr lang="fr-FR" sz="4000" b="1" dirty="0" err="1">
                <a:solidFill>
                  <a:srgbClr val="00B050"/>
                </a:solidFill>
              </a:rPr>
              <a:t>Sostenibilidad</a:t>
            </a:r>
            <a:r>
              <a:rPr lang="fr-FR" sz="4000" b="1" dirty="0">
                <a:solidFill>
                  <a:srgbClr val="00B050"/>
                </a:solidFill>
              </a:rPr>
              <a:t> </a:t>
            </a:r>
            <a:r>
              <a:rPr lang="fr-FR" sz="4000" b="1" dirty="0" err="1">
                <a:solidFill>
                  <a:srgbClr val="00B050"/>
                </a:solidFill>
              </a:rPr>
              <a:t>del</a:t>
            </a:r>
            <a:r>
              <a:rPr lang="fr-FR" sz="4000" b="1" dirty="0">
                <a:solidFill>
                  <a:srgbClr val="00B050"/>
                </a:solidFill>
              </a:rPr>
              <a:t> </a:t>
            </a:r>
            <a:r>
              <a:rPr lang="fr-FR" sz="4000" b="1" dirty="0" err="1">
                <a:solidFill>
                  <a:srgbClr val="00B050"/>
                </a:solidFill>
              </a:rPr>
              <a:t>Acero</a:t>
            </a:r>
            <a:r>
              <a:rPr lang="fr-FR" sz="4000" b="1" dirty="0">
                <a:solidFill>
                  <a:srgbClr val="00B050"/>
                </a:solidFill>
              </a:rPr>
              <a:t> </a:t>
            </a:r>
            <a:r>
              <a:rPr lang="fr-FR" sz="4000" b="1" dirty="0" err="1">
                <a:solidFill>
                  <a:srgbClr val="00B050"/>
                </a:solidFill>
              </a:rPr>
              <a:t>Inoxidable</a:t>
            </a:r>
            <a:endParaRPr lang="fr-FR" sz="4000" b="1" dirty="0">
              <a:solidFill>
                <a:srgbClr val="00B050"/>
              </a:solidFill>
            </a:endParaRPr>
          </a:p>
        </p:txBody>
      </p:sp>
      <p:sp>
        <p:nvSpPr>
          <p:cNvPr id="4" name="Slide Number Placeholder 3"/>
          <p:cNvSpPr>
            <a:spLocks noGrp="1"/>
          </p:cNvSpPr>
          <p:nvPr>
            <p:ph type="sldNum" sz="quarter" idx="12"/>
          </p:nvPr>
        </p:nvSpPr>
        <p:spPr/>
        <p:txBody>
          <a:bodyPr/>
          <a:lstStyle/>
          <a:p>
            <a:fld id="{BF73EC7F-79ED-4C17-9829-92AE53B2AB65}" type="slidenum">
              <a:rPr lang="fr-BE" smtClean="0"/>
              <a:t>1</a:t>
            </a:fld>
            <a:endParaRPr lang="fr-BE"/>
          </a:p>
        </p:txBody>
      </p:sp>
    </p:spTree>
    <p:extLst>
      <p:ext uri="{BB962C8B-B14F-4D97-AF65-F5344CB8AC3E}">
        <p14:creationId xmlns:p14="http://schemas.microsoft.com/office/powerpoint/2010/main" val="1331142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5172" y="34134"/>
            <a:ext cx="8229600" cy="895291"/>
          </a:xfrm>
        </p:spPr>
        <p:txBody>
          <a:bodyPr>
            <a:normAutofit/>
          </a:bodyPr>
          <a:lstStyle/>
          <a:p>
            <a:r>
              <a:rPr lang="es-ES_tradnl" sz="2800" dirty="0"/>
              <a:t>Más sobre el Uso y Reciclado</a:t>
            </a:r>
            <a:r>
              <a:rPr lang="es-ES_tradnl" sz="2800" baseline="30000" dirty="0"/>
              <a:t>15</a:t>
            </a:r>
          </a:p>
        </p:txBody>
      </p:sp>
      <p:graphicFrame>
        <p:nvGraphicFramePr>
          <p:cNvPr id="3" name="Table 2"/>
          <p:cNvGraphicFramePr>
            <a:graphicFrameLocks noGrp="1"/>
          </p:cNvGraphicFramePr>
          <p:nvPr>
            <p:extLst>
              <p:ext uri="{D42A27DB-BD31-4B8C-83A1-F6EECF244321}">
                <p14:modId xmlns:p14="http://schemas.microsoft.com/office/powerpoint/2010/main" val="732615124"/>
              </p:ext>
            </p:extLst>
          </p:nvPr>
        </p:nvGraphicFramePr>
        <p:xfrm>
          <a:off x="536643" y="836712"/>
          <a:ext cx="7632848" cy="5688633"/>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884697385"/>
                    </a:ext>
                  </a:extLst>
                </a:gridCol>
                <a:gridCol w="1080120">
                  <a:extLst>
                    <a:ext uri="{9D8B030D-6E8A-4147-A177-3AD203B41FA5}">
                      <a16:colId xmlns:a16="http://schemas.microsoft.com/office/drawing/2014/main" val="1907687738"/>
                    </a:ext>
                  </a:extLst>
                </a:gridCol>
                <a:gridCol w="1152128">
                  <a:extLst>
                    <a:ext uri="{9D8B030D-6E8A-4147-A177-3AD203B41FA5}">
                      <a16:colId xmlns:a16="http://schemas.microsoft.com/office/drawing/2014/main" val="1294064021"/>
                    </a:ext>
                  </a:extLst>
                </a:gridCol>
                <a:gridCol w="1224136">
                  <a:extLst>
                    <a:ext uri="{9D8B030D-6E8A-4147-A177-3AD203B41FA5}">
                      <a16:colId xmlns:a16="http://schemas.microsoft.com/office/drawing/2014/main" val="214985181"/>
                    </a:ext>
                  </a:extLst>
                </a:gridCol>
                <a:gridCol w="1296144">
                  <a:extLst>
                    <a:ext uri="{9D8B030D-6E8A-4147-A177-3AD203B41FA5}">
                      <a16:colId xmlns:a16="http://schemas.microsoft.com/office/drawing/2014/main" val="2655099550"/>
                    </a:ext>
                  </a:extLst>
                </a:gridCol>
                <a:gridCol w="1296144">
                  <a:extLst>
                    <a:ext uri="{9D8B030D-6E8A-4147-A177-3AD203B41FA5}">
                      <a16:colId xmlns:a16="http://schemas.microsoft.com/office/drawing/2014/main" val="3484324667"/>
                    </a:ext>
                  </a:extLst>
                </a:gridCol>
              </a:tblGrid>
              <a:tr h="442382">
                <a:tc rowSpan="2">
                  <a:txBody>
                    <a:bodyPr/>
                    <a:lstStyle/>
                    <a:p>
                      <a:pPr algn="ctr"/>
                      <a:r>
                        <a:rPr lang="es-ES_tradnl" sz="1600" b="1" noProof="0" dirty="0">
                          <a:solidFill>
                            <a:srgbClr val="EFEDEB"/>
                          </a:solidFill>
                        </a:rPr>
                        <a:t>Sector de uso final</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7CADD3"/>
                    </a:solidFill>
                  </a:tcPr>
                </a:tc>
                <a:tc rowSpan="2">
                  <a:txBody>
                    <a:bodyPr/>
                    <a:lstStyle/>
                    <a:p>
                      <a:pPr algn="ctr"/>
                      <a:r>
                        <a:rPr lang="es-ES_tradnl" sz="1600" b="1" noProof="0" dirty="0">
                          <a:solidFill>
                            <a:srgbClr val="EFEDEB"/>
                          </a:solidFill>
                        </a:rPr>
                        <a:t>Vida útil media (años)</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7CADD3"/>
                    </a:solidFill>
                  </a:tcPr>
                </a:tc>
                <a:tc rowSpan="2">
                  <a:txBody>
                    <a:bodyPr/>
                    <a:lstStyle/>
                    <a:p>
                      <a:pPr algn="ctr"/>
                      <a:r>
                        <a:rPr lang="es-ES_tradnl" sz="1600" b="1" noProof="0" dirty="0">
                          <a:solidFill>
                            <a:srgbClr val="EFEDEB"/>
                          </a:solidFill>
                        </a:rPr>
                        <a:t>A vertedero</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7CADD3"/>
                    </a:solidFill>
                  </a:tcPr>
                </a:tc>
                <a:tc gridSpan="3">
                  <a:txBody>
                    <a:bodyPr/>
                    <a:lstStyle/>
                    <a:p>
                      <a:pPr algn="ctr"/>
                      <a:r>
                        <a:rPr lang="es-ES_tradnl" sz="1600" b="1" noProof="0" dirty="0">
                          <a:solidFill>
                            <a:srgbClr val="EFEDEB"/>
                          </a:solidFill>
                        </a:rPr>
                        <a:t>Recogido</a:t>
                      </a:r>
                      <a:r>
                        <a:rPr lang="es-ES_tradnl" sz="1600" b="1" baseline="0" noProof="0" dirty="0">
                          <a:solidFill>
                            <a:srgbClr val="EFEDEB"/>
                          </a:solidFill>
                        </a:rPr>
                        <a:t> para su reciclado</a:t>
                      </a:r>
                      <a:endParaRPr lang="es-ES_tradnl" sz="1600" b="1" noProof="0" dirty="0">
                        <a:solidFill>
                          <a:srgbClr val="EFEDEB"/>
                        </a:solidFill>
                      </a:endParaRP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7CADD3"/>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864192196"/>
                  </a:ext>
                </a:extLst>
              </a:tr>
              <a:tr h="5909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s-ES_tradnl" sz="1600" b="1" noProof="0" dirty="0">
                          <a:solidFill>
                            <a:srgbClr val="EFEDEB"/>
                          </a:solidFill>
                        </a:rPr>
                        <a:t>Total</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7CADD3"/>
                    </a:solidFill>
                  </a:tcPr>
                </a:tc>
                <a:tc>
                  <a:txBody>
                    <a:bodyPr/>
                    <a:lstStyle/>
                    <a:p>
                      <a:pPr algn="ctr"/>
                      <a:r>
                        <a:rPr lang="es-ES_tradnl" sz="1600" b="1" noProof="0" dirty="0">
                          <a:solidFill>
                            <a:srgbClr val="EFEDEB"/>
                          </a:solidFill>
                        </a:rPr>
                        <a:t>Como acero inoxidable</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7CADD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600" b="1" noProof="0" dirty="0">
                          <a:solidFill>
                            <a:srgbClr val="EFEDEB"/>
                          </a:solidFill>
                        </a:rPr>
                        <a:t>Como acero al carbono</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7CADD3"/>
                    </a:solidFill>
                  </a:tcPr>
                </a:tc>
                <a:extLst>
                  <a:ext uri="{0D108BD9-81ED-4DB2-BD59-A6C34878D82A}">
                    <a16:rowId xmlns:a16="http://schemas.microsoft.com/office/drawing/2014/main" val="2258664129"/>
                  </a:ext>
                </a:extLst>
              </a:tr>
              <a:tr h="796287">
                <a:tc>
                  <a:txBody>
                    <a:bodyPr/>
                    <a:lstStyle/>
                    <a:p>
                      <a:pPr algn="ctr"/>
                      <a:r>
                        <a:rPr lang="es-ES_tradnl" sz="1600" noProof="0" dirty="0"/>
                        <a:t>Edificación e infraestructuras</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FFFFFF"/>
                    </a:solidFill>
                  </a:tcPr>
                </a:tc>
                <a:tc>
                  <a:txBody>
                    <a:bodyPr/>
                    <a:lstStyle/>
                    <a:p>
                      <a:pPr algn="ctr"/>
                      <a:r>
                        <a:rPr lang="es-ES_tradnl" sz="1600" noProof="0" dirty="0"/>
                        <a:t>50</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FFFFFF"/>
                    </a:solidFill>
                  </a:tcPr>
                </a:tc>
                <a:tc>
                  <a:txBody>
                    <a:bodyPr/>
                    <a:lstStyle/>
                    <a:p>
                      <a:pPr algn="ctr"/>
                      <a:r>
                        <a:rPr lang="es-ES_tradnl" sz="1600" noProof="0" dirty="0"/>
                        <a:t>8%</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FFFFFF"/>
                    </a:solidFill>
                  </a:tcPr>
                </a:tc>
                <a:tc>
                  <a:txBody>
                    <a:bodyPr/>
                    <a:lstStyle/>
                    <a:p>
                      <a:pPr algn="ctr"/>
                      <a:r>
                        <a:rPr lang="es-ES_tradnl" sz="1600" noProof="0" dirty="0"/>
                        <a:t>92%</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FFFFFF"/>
                    </a:solidFill>
                  </a:tcPr>
                </a:tc>
                <a:tc>
                  <a:txBody>
                    <a:bodyPr/>
                    <a:lstStyle/>
                    <a:p>
                      <a:pPr algn="ctr"/>
                      <a:r>
                        <a:rPr lang="es-ES_tradnl" sz="1600" noProof="0" dirty="0"/>
                        <a:t>95%</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FFFFFF"/>
                    </a:solidFill>
                  </a:tcPr>
                </a:tc>
                <a:tc>
                  <a:txBody>
                    <a:bodyPr/>
                    <a:lstStyle/>
                    <a:p>
                      <a:pPr algn="ctr"/>
                      <a:r>
                        <a:rPr lang="es-ES_tradnl" sz="1600" noProof="0" dirty="0"/>
                        <a:t>5%</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FFFFFF"/>
                    </a:solidFill>
                  </a:tcPr>
                </a:tc>
                <a:extLst>
                  <a:ext uri="{0D108BD9-81ED-4DB2-BD59-A6C34878D82A}">
                    <a16:rowId xmlns:a16="http://schemas.microsoft.com/office/drawing/2014/main" val="2935949974"/>
                  </a:ext>
                </a:extLst>
              </a:tr>
              <a:tr h="706694">
                <a:tc>
                  <a:txBody>
                    <a:bodyPr/>
                    <a:lstStyle/>
                    <a:p>
                      <a:pPr algn="ctr"/>
                      <a:r>
                        <a:rPr lang="es-ES_tradnl" sz="1600" noProof="0" dirty="0"/>
                        <a:t>Transporte</a:t>
                      </a:r>
                      <a:r>
                        <a:rPr lang="es-ES_tradnl" sz="1600" baseline="0" noProof="0" dirty="0"/>
                        <a:t> (turismos)</a:t>
                      </a:r>
                      <a:endParaRPr lang="es-ES_tradnl" sz="1600" noProof="0" dirty="0"/>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D0DEEC"/>
                    </a:solidFill>
                  </a:tcPr>
                </a:tc>
                <a:tc>
                  <a:txBody>
                    <a:bodyPr/>
                    <a:lstStyle/>
                    <a:p>
                      <a:pPr algn="ctr"/>
                      <a:r>
                        <a:rPr lang="es-ES_tradnl" sz="1600" noProof="0" dirty="0"/>
                        <a:t>14</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D0DEEC"/>
                    </a:solidFill>
                  </a:tcPr>
                </a:tc>
                <a:tc rowSpan="2">
                  <a:txBody>
                    <a:bodyPr/>
                    <a:lstStyle/>
                    <a:p>
                      <a:pPr algn="ctr"/>
                      <a:r>
                        <a:rPr lang="es-ES_tradnl" sz="1600" noProof="0" dirty="0"/>
                        <a:t>13%</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D0DEEC"/>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600" noProof="0" dirty="0"/>
                        <a:t>87%</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D0DEEC"/>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600" noProof="0" dirty="0"/>
                        <a:t>85%</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D0DEEC"/>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600" noProof="0" dirty="0"/>
                        <a:t>15%</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D0DEEC"/>
                    </a:solidFill>
                  </a:tcPr>
                </a:tc>
                <a:extLst>
                  <a:ext uri="{0D108BD9-81ED-4DB2-BD59-A6C34878D82A}">
                    <a16:rowId xmlns:a16="http://schemas.microsoft.com/office/drawing/2014/main" val="2597928055"/>
                  </a:ext>
                </a:extLst>
              </a:tr>
              <a:tr h="706694">
                <a:tc>
                  <a:txBody>
                    <a:bodyPr/>
                    <a:lstStyle/>
                    <a:p>
                      <a:pPr algn="ctr"/>
                      <a:r>
                        <a:rPr lang="es-ES_tradnl" sz="1600" noProof="0" dirty="0"/>
                        <a:t>Transporte (otros)</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D0DEEC"/>
                    </a:solidFill>
                  </a:tcPr>
                </a:tc>
                <a:tc>
                  <a:txBody>
                    <a:bodyPr/>
                    <a:lstStyle/>
                    <a:p>
                      <a:pPr algn="ctr"/>
                      <a:r>
                        <a:rPr lang="es-ES_tradnl" sz="1600" noProof="0" dirty="0"/>
                        <a:t>30</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D0DEEC"/>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277050148"/>
                  </a:ext>
                </a:extLst>
              </a:tr>
              <a:tr h="706694">
                <a:tc>
                  <a:txBody>
                    <a:bodyPr/>
                    <a:lstStyle/>
                    <a:p>
                      <a:pPr algn="ctr"/>
                      <a:r>
                        <a:rPr lang="es-ES_tradnl" sz="1600" noProof="0" dirty="0"/>
                        <a:t>Maquinaria industrial</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FFFFFF"/>
                    </a:solidFill>
                  </a:tcPr>
                </a:tc>
                <a:tc>
                  <a:txBody>
                    <a:bodyPr/>
                    <a:lstStyle/>
                    <a:p>
                      <a:pPr algn="ctr"/>
                      <a:r>
                        <a:rPr lang="es-ES_tradnl" sz="1600" noProof="0" dirty="0"/>
                        <a:t>25</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FFFFFF"/>
                    </a:solidFill>
                  </a:tcPr>
                </a:tc>
                <a:tc>
                  <a:txBody>
                    <a:bodyPr/>
                    <a:lstStyle/>
                    <a:p>
                      <a:pPr algn="ctr"/>
                      <a:r>
                        <a:rPr lang="es-ES_tradnl" sz="1600" noProof="0" dirty="0"/>
                        <a:t>8%</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FFFFFF"/>
                    </a:solidFill>
                  </a:tcPr>
                </a:tc>
                <a:tc>
                  <a:txBody>
                    <a:bodyPr/>
                    <a:lstStyle/>
                    <a:p>
                      <a:pPr algn="ctr"/>
                      <a:r>
                        <a:rPr lang="es-ES_tradnl" sz="1600" noProof="0" dirty="0"/>
                        <a:t>92%</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FFFFFF"/>
                    </a:solidFill>
                  </a:tcPr>
                </a:tc>
                <a:tc>
                  <a:txBody>
                    <a:bodyPr/>
                    <a:lstStyle/>
                    <a:p>
                      <a:pPr algn="ctr"/>
                      <a:r>
                        <a:rPr lang="es-ES_tradnl" sz="1600" noProof="0" dirty="0"/>
                        <a:t>95%</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FFFFFF"/>
                    </a:solidFill>
                  </a:tcPr>
                </a:tc>
                <a:tc>
                  <a:txBody>
                    <a:bodyPr/>
                    <a:lstStyle/>
                    <a:p>
                      <a:pPr algn="ctr"/>
                      <a:r>
                        <a:rPr lang="es-ES_tradnl" sz="1600" noProof="0" dirty="0"/>
                        <a:t>5%</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FFFFFF"/>
                    </a:solidFill>
                  </a:tcPr>
                </a:tc>
                <a:extLst>
                  <a:ext uri="{0D108BD9-81ED-4DB2-BD59-A6C34878D82A}">
                    <a16:rowId xmlns:a16="http://schemas.microsoft.com/office/drawing/2014/main" val="1782114379"/>
                  </a:ext>
                </a:extLst>
              </a:tr>
              <a:tr h="1032223">
                <a:tc>
                  <a:txBody>
                    <a:bodyPr/>
                    <a:lstStyle/>
                    <a:p>
                      <a:pPr algn="ctr"/>
                      <a:r>
                        <a:rPr lang="es-ES_tradnl" sz="1600" noProof="0" dirty="0"/>
                        <a:t>Aparatos domésticos</a:t>
                      </a:r>
                      <a:r>
                        <a:rPr lang="es-ES_tradnl" sz="1600" baseline="0" noProof="0" dirty="0"/>
                        <a:t> y electrónicos</a:t>
                      </a:r>
                      <a:endParaRPr lang="es-ES_tradnl" sz="1600" noProof="0" dirty="0"/>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D0DEEC"/>
                    </a:solidFill>
                  </a:tcPr>
                </a:tc>
                <a:tc>
                  <a:txBody>
                    <a:bodyPr/>
                    <a:lstStyle/>
                    <a:p>
                      <a:pPr algn="ctr"/>
                      <a:r>
                        <a:rPr lang="es-ES_tradnl" sz="1600" noProof="0" dirty="0"/>
                        <a:t>15</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D0DEEC"/>
                    </a:solidFill>
                  </a:tcPr>
                </a:tc>
                <a:tc>
                  <a:txBody>
                    <a:bodyPr/>
                    <a:lstStyle/>
                    <a:p>
                      <a:pPr algn="ctr"/>
                      <a:r>
                        <a:rPr lang="es-ES_tradnl" sz="1600" noProof="0" dirty="0"/>
                        <a:t>30%</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D0DEEC"/>
                    </a:solidFill>
                  </a:tcPr>
                </a:tc>
                <a:tc>
                  <a:txBody>
                    <a:bodyPr/>
                    <a:lstStyle/>
                    <a:p>
                      <a:pPr algn="ctr"/>
                      <a:r>
                        <a:rPr lang="es-ES_tradnl" sz="1600" noProof="0" dirty="0"/>
                        <a:t>70%</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D0DEEC"/>
                    </a:solidFill>
                  </a:tcPr>
                </a:tc>
                <a:tc>
                  <a:txBody>
                    <a:bodyPr/>
                    <a:lstStyle/>
                    <a:p>
                      <a:pPr algn="ctr"/>
                      <a:r>
                        <a:rPr lang="es-ES_tradnl" sz="1600" noProof="0" dirty="0"/>
                        <a:t>95%</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D0DEEC"/>
                    </a:solidFill>
                  </a:tcPr>
                </a:tc>
                <a:tc>
                  <a:txBody>
                    <a:bodyPr/>
                    <a:lstStyle/>
                    <a:p>
                      <a:pPr algn="ctr"/>
                      <a:r>
                        <a:rPr lang="es-ES_tradnl" sz="1600" noProof="0" dirty="0"/>
                        <a:t>5%</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D0DEEC"/>
                    </a:solidFill>
                  </a:tcPr>
                </a:tc>
                <a:extLst>
                  <a:ext uri="{0D108BD9-81ED-4DB2-BD59-A6C34878D82A}">
                    <a16:rowId xmlns:a16="http://schemas.microsoft.com/office/drawing/2014/main" val="3816976991"/>
                  </a:ext>
                </a:extLst>
              </a:tr>
              <a:tr h="706694">
                <a:tc>
                  <a:txBody>
                    <a:bodyPr/>
                    <a:lstStyle/>
                    <a:p>
                      <a:pPr algn="ctr"/>
                      <a:r>
                        <a:rPr lang="es-ES_tradnl" sz="1600" noProof="0" dirty="0"/>
                        <a:t>Artículos</a:t>
                      </a:r>
                      <a:r>
                        <a:rPr lang="es-ES_tradnl" sz="1600" baseline="0" noProof="0" dirty="0"/>
                        <a:t> metálicos</a:t>
                      </a:r>
                      <a:endParaRPr lang="es-ES_tradnl" sz="1600" noProof="0" dirty="0"/>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FFFFFF"/>
                    </a:solidFill>
                  </a:tcPr>
                </a:tc>
                <a:tc>
                  <a:txBody>
                    <a:bodyPr/>
                    <a:lstStyle/>
                    <a:p>
                      <a:pPr algn="ctr"/>
                      <a:r>
                        <a:rPr lang="es-ES_tradnl" sz="1600" noProof="0" dirty="0"/>
                        <a:t>15</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FFFFFF"/>
                    </a:solidFill>
                  </a:tcPr>
                </a:tc>
                <a:tc>
                  <a:txBody>
                    <a:bodyPr/>
                    <a:lstStyle/>
                    <a:p>
                      <a:pPr algn="ctr"/>
                      <a:r>
                        <a:rPr lang="es-ES_tradnl" sz="1600" noProof="0" dirty="0"/>
                        <a:t>40%</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FFFFFF"/>
                    </a:solidFill>
                  </a:tcPr>
                </a:tc>
                <a:tc>
                  <a:txBody>
                    <a:bodyPr/>
                    <a:lstStyle/>
                    <a:p>
                      <a:pPr algn="ctr"/>
                      <a:r>
                        <a:rPr lang="es-ES_tradnl" sz="1600" noProof="0" dirty="0"/>
                        <a:t>60%</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FFFFFF"/>
                    </a:solidFill>
                  </a:tcPr>
                </a:tc>
                <a:tc>
                  <a:txBody>
                    <a:bodyPr/>
                    <a:lstStyle/>
                    <a:p>
                      <a:pPr algn="ctr"/>
                      <a:r>
                        <a:rPr lang="es-ES_tradnl" sz="1600" noProof="0" dirty="0"/>
                        <a:t>80%</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FFFFFF"/>
                    </a:solidFill>
                  </a:tcPr>
                </a:tc>
                <a:tc>
                  <a:txBody>
                    <a:bodyPr/>
                    <a:lstStyle/>
                    <a:p>
                      <a:pPr algn="ctr"/>
                      <a:r>
                        <a:rPr lang="es-ES_tradnl" sz="1600" noProof="0" dirty="0"/>
                        <a:t>20%</a:t>
                      </a:r>
                    </a:p>
                  </a:txBody>
                  <a:tcPr anchor="ctr">
                    <a:lnL w="12700" cap="flat" cmpd="sng" algn="ctr">
                      <a:solidFill>
                        <a:srgbClr val="EFEDEB"/>
                      </a:solidFill>
                      <a:prstDash val="solid"/>
                      <a:round/>
                      <a:headEnd type="none" w="med" len="med"/>
                      <a:tailEnd type="none" w="med" len="med"/>
                    </a:lnL>
                    <a:lnR w="12700" cap="flat" cmpd="sng" algn="ctr">
                      <a:solidFill>
                        <a:srgbClr val="EFEDEB"/>
                      </a:solidFill>
                      <a:prstDash val="solid"/>
                      <a:round/>
                      <a:headEnd type="none" w="med" len="med"/>
                      <a:tailEnd type="none" w="med" len="med"/>
                    </a:lnR>
                    <a:lnT w="12700" cap="flat" cmpd="sng" algn="ctr">
                      <a:solidFill>
                        <a:srgbClr val="EFEDEB"/>
                      </a:solidFill>
                      <a:prstDash val="solid"/>
                      <a:round/>
                      <a:headEnd type="none" w="med" len="med"/>
                      <a:tailEnd type="none" w="med" len="med"/>
                    </a:lnT>
                    <a:lnB w="12700" cap="flat" cmpd="sng" algn="ctr">
                      <a:solidFill>
                        <a:srgbClr val="EFEDEB"/>
                      </a:solidFill>
                      <a:prstDash val="solid"/>
                      <a:round/>
                      <a:headEnd type="none" w="med" len="med"/>
                      <a:tailEnd type="none" w="med" len="med"/>
                    </a:lnB>
                    <a:solidFill>
                      <a:srgbClr val="FFFFFF"/>
                    </a:solidFill>
                  </a:tcPr>
                </a:tc>
                <a:extLst>
                  <a:ext uri="{0D108BD9-81ED-4DB2-BD59-A6C34878D82A}">
                    <a16:rowId xmlns:a16="http://schemas.microsoft.com/office/drawing/2014/main" val="2934688369"/>
                  </a:ext>
                </a:extLst>
              </a:tr>
            </a:tbl>
          </a:graphicData>
        </a:graphic>
      </p:graphicFrame>
      <p:sp>
        <p:nvSpPr>
          <p:cNvPr id="17" name="TextBox 4"/>
          <p:cNvSpPr txBox="1"/>
          <p:nvPr/>
        </p:nvSpPr>
        <p:spPr>
          <a:xfrm rot="1948694">
            <a:off x="7495480" y="340816"/>
            <a:ext cx="1439047" cy="646331"/>
          </a:xfrm>
          <a:prstGeom prst="rect">
            <a:avLst/>
          </a:prstGeom>
          <a:noFill/>
          <a:ln>
            <a:solidFill>
              <a:schemeClr val="accent1"/>
            </a:solidFill>
          </a:ln>
        </p:spPr>
        <p:txBody>
          <a:bodyPr wrap="square" rtlCol="0">
            <a:spAutoFit/>
          </a:bodyPr>
          <a:lstStyle/>
          <a:p>
            <a:pPr algn="ctr"/>
            <a:r>
              <a:rPr lang="es-ES_tradnl" b="1" dirty="0">
                <a:solidFill>
                  <a:schemeClr val="accent1"/>
                </a:solidFill>
              </a:rPr>
              <a:t>¡Actualizado en 2015! </a:t>
            </a:r>
          </a:p>
        </p:txBody>
      </p:sp>
    </p:spTree>
    <p:extLst>
      <p:ext uri="{BB962C8B-B14F-4D97-AF65-F5344CB8AC3E}">
        <p14:creationId xmlns:p14="http://schemas.microsoft.com/office/powerpoint/2010/main" val="800162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US" sz="3200" dirty="0" err="1"/>
              <a:t>Emisiones</a:t>
            </a:r>
            <a:r>
              <a:rPr lang="en-US" sz="3200" dirty="0"/>
              <a:t> de GHG vs. </a:t>
            </a:r>
            <a:r>
              <a:rPr lang="en-US" sz="3200" dirty="0" err="1"/>
              <a:t>Cantidad</a:t>
            </a:r>
            <a:r>
              <a:rPr lang="en-US" sz="3200" dirty="0"/>
              <a:t> </a:t>
            </a:r>
            <a:r>
              <a:rPr lang="en-US" sz="3200" dirty="0" err="1"/>
              <a:t>Reciclada</a:t>
            </a:r>
            <a:r>
              <a:rPr lang="en-US" sz="3200" dirty="0"/>
              <a:t> </a:t>
            </a:r>
            <a:r>
              <a:rPr lang="en-US" sz="2400" baseline="50000" dirty="0"/>
              <a:t>11, 12, 13, 14</a:t>
            </a:r>
            <a:endParaRPr lang="fr-BE" sz="2400" baseline="50000"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8208912" cy="465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432736" y="3371637"/>
            <a:ext cx="1872208" cy="369332"/>
          </a:xfrm>
          <a:prstGeom prst="rect">
            <a:avLst/>
          </a:prstGeom>
          <a:noFill/>
        </p:spPr>
        <p:txBody>
          <a:bodyPr wrap="square" rtlCol="0">
            <a:spAutoFit/>
          </a:bodyPr>
          <a:lstStyle/>
          <a:p>
            <a:r>
              <a:rPr lang="fr-FR" dirty="0" err="1"/>
              <a:t>Situación</a:t>
            </a:r>
            <a:r>
              <a:rPr lang="fr-FR" dirty="0"/>
              <a:t> </a:t>
            </a:r>
            <a:r>
              <a:rPr lang="fr-FR" dirty="0" err="1"/>
              <a:t>actual</a:t>
            </a:r>
            <a:r>
              <a:rPr lang="fr-FR" dirty="0"/>
              <a:t> *   </a:t>
            </a:r>
          </a:p>
        </p:txBody>
      </p:sp>
      <p:cxnSp>
        <p:nvCxnSpPr>
          <p:cNvPr id="11" name="Straight Connector 10"/>
          <p:cNvCxnSpPr/>
          <p:nvPr/>
        </p:nvCxnSpPr>
        <p:spPr>
          <a:xfrm flipV="1">
            <a:off x="5436096" y="3740969"/>
            <a:ext cx="0" cy="1615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BF73EC7F-79ED-4C17-9829-92AE53B2AB65}" type="slidenum">
              <a:rPr lang="fr-BE" smtClean="0"/>
              <a:t>11</a:t>
            </a:fld>
            <a:endParaRPr lang="fr-BE"/>
          </a:p>
        </p:txBody>
      </p:sp>
      <p:sp>
        <p:nvSpPr>
          <p:cNvPr id="7" name="TextBox 6"/>
          <p:cNvSpPr txBox="1"/>
          <p:nvPr/>
        </p:nvSpPr>
        <p:spPr>
          <a:xfrm>
            <a:off x="509552" y="6284050"/>
            <a:ext cx="8166904" cy="369332"/>
          </a:xfrm>
          <a:prstGeom prst="rect">
            <a:avLst/>
          </a:prstGeom>
          <a:noFill/>
        </p:spPr>
        <p:txBody>
          <a:bodyPr wrap="square" rtlCol="0">
            <a:spAutoFit/>
          </a:bodyPr>
          <a:lstStyle/>
          <a:p>
            <a:r>
              <a:rPr lang="fr-FR" dirty="0"/>
              <a:t>* La </a:t>
            </a:r>
            <a:r>
              <a:rPr lang="fr-FR" dirty="0" err="1"/>
              <a:t>cantidad</a:t>
            </a:r>
            <a:r>
              <a:rPr lang="fr-FR" dirty="0"/>
              <a:t> </a:t>
            </a:r>
            <a:r>
              <a:rPr lang="fr-FR" dirty="0" err="1"/>
              <a:t>reciclada</a:t>
            </a:r>
            <a:r>
              <a:rPr lang="fr-FR" dirty="0"/>
              <a:t> </a:t>
            </a:r>
            <a:r>
              <a:rPr lang="fr-FR" dirty="0" err="1"/>
              <a:t>está</a:t>
            </a:r>
            <a:r>
              <a:rPr lang="fr-FR" dirty="0"/>
              <a:t> </a:t>
            </a:r>
            <a:r>
              <a:rPr lang="fr-FR" dirty="0" err="1"/>
              <a:t>limitada</a:t>
            </a:r>
            <a:r>
              <a:rPr lang="fr-FR" dirty="0"/>
              <a:t> </a:t>
            </a:r>
            <a:r>
              <a:rPr lang="fr-FR" dirty="0" err="1"/>
              <a:t>por</a:t>
            </a:r>
            <a:r>
              <a:rPr lang="fr-FR" dirty="0"/>
              <a:t> la </a:t>
            </a:r>
            <a:r>
              <a:rPr lang="fr-FR" dirty="0" err="1"/>
              <a:t>disponibilidad</a:t>
            </a:r>
            <a:r>
              <a:rPr lang="fr-FR" dirty="0"/>
              <a:t> de </a:t>
            </a:r>
            <a:r>
              <a:rPr lang="fr-FR" dirty="0" err="1"/>
              <a:t>chatarra</a:t>
            </a:r>
            <a:endParaRPr lang="fr-FR" dirty="0"/>
          </a:p>
        </p:txBody>
      </p:sp>
    </p:spTree>
    <p:extLst>
      <p:ext uri="{BB962C8B-B14F-4D97-AF65-F5344CB8AC3E}">
        <p14:creationId xmlns:p14="http://schemas.microsoft.com/office/powerpoint/2010/main" val="718579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1720" y="4800600"/>
            <a:ext cx="5079318" cy="860648"/>
          </a:xfrm>
        </p:spPr>
        <p:txBody>
          <a:bodyPr>
            <a:noAutofit/>
          </a:bodyPr>
          <a:lstStyle/>
          <a:p>
            <a:pPr algn="ctr"/>
            <a:r>
              <a:rPr lang="fr-BE" sz="2400" dirty="0" err="1"/>
              <a:t>Cantidad</a:t>
            </a:r>
            <a:r>
              <a:rPr lang="fr-BE" sz="2400" dirty="0"/>
              <a:t> de </a:t>
            </a:r>
            <a:r>
              <a:rPr lang="fr-BE" sz="2400" dirty="0" err="1"/>
              <a:t>material</a:t>
            </a:r>
            <a:r>
              <a:rPr lang="fr-BE" sz="2400" dirty="0"/>
              <a:t> </a:t>
            </a:r>
            <a:r>
              <a:rPr lang="fr-BE" sz="2400" dirty="0" err="1"/>
              <a:t>reciclado</a:t>
            </a:r>
            <a:r>
              <a:rPr lang="fr-BE" sz="2400" dirty="0"/>
              <a:t> en el </a:t>
            </a:r>
            <a:r>
              <a:rPr lang="fr-BE" sz="2400" dirty="0" err="1"/>
              <a:t>acero</a:t>
            </a:r>
            <a:r>
              <a:rPr lang="fr-BE" sz="2400" dirty="0"/>
              <a:t> </a:t>
            </a:r>
            <a:r>
              <a:rPr lang="fr-BE" sz="2400" dirty="0" err="1"/>
              <a:t>inoxidable</a:t>
            </a:r>
            <a:endParaRPr lang="fr-BE" sz="2400" dirty="0"/>
          </a:p>
        </p:txBody>
      </p:sp>
      <p:sp>
        <p:nvSpPr>
          <p:cNvPr id="2" name="Slide Number Placeholder 1"/>
          <p:cNvSpPr>
            <a:spLocks noGrp="1"/>
          </p:cNvSpPr>
          <p:nvPr>
            <p:ph type="sldNum" sz="quarter" idx="12"/>
          </p:nvPr>
        </p:nvSpPr>
        <p:spPr/>
        <p:txBody>
          <a:bodyPr/>
          <a:lstStyle/>
          <a:p>
            <a:fld id="{BF73EC7F-79ED-4C17-9829-92AE53B2AB65}" type="slidenum">
              <a:rPr lang="fr-BE" smtClean="0"/>
              <a:pPr/>
              <a:t>12</a:t>
            </a:fld>
            <a:endParaRPr lang="fr-BE"/>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519"/>
          <a:stretch/>
        </p:blipFill>
        <p:spPr>
          <a:xfrm>
            <a:off x="2051720" y="474960"/>
            <a:ext cx="5027894" cy="4394200"/>
          </a:xfrm>
          <a:prstGeom prst="rect">
            <a:avLst/>
          </a:prstGeom>
          <a:ln>
            <a:solidFill>
              <a:schemeClr val="tx1"/>
            </a:solidFill>
          </a:ln>
        </p:spPr>
      </p:pic>
    </p:spTree>
    <p:extLst>
      <p:ext uri="{BB962C8B-B14F-4D97-AF65-F5344CB8AC3E}">
        <p14:creationId xmlns:p14="http://schemas.microsoft.com/office/powerpoint/2010/main" val="3092410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fr-FR" dirty="0" err="1"/>
              <a:t>Emisiones</a:t>
            </a:r>
            <a:r>
              <a:rPr lang="fr-FR" dirty="0"/>
              <a:t> de </a:t>
            </a:r>
            <a:r>
              <a:rPr lang="fr-FR" dirty="0" err="1"/>
              <a:t>gases</a:t>
            </a:r>
            <a:r>
              <a:rPr lang="fr-FR" dirty="0"/>
              <a:t> de </a:t>
            </a:r>
            <a:r>
              <a:rPr lang="fr-FR" dirty="0" err="1"/>
              <a:t>efecto</a:t>
            </a:r>
            <a:r>
              <a:rPr lang="fr-FR" dirty="0"/>
              <a:t> </a:t>
            </a:r>
            <a:r>
              <a:rPr lang="fr-FR" dirty="0" err="1"/>
              <a:t>invernadero</a:t>
            </a:r>
            <a:r>
              <a:rPr lang="fr-FR" dirty="0"/>
              <a:t> en los </a:t>
            </a:r>
            <a:r>
              <a:rPr lang="fr-FR" dirty="0" err="1"/>
              <a:t>aceros</a:t>
            </a:r>
            <a:r>
              <a:rPr lang="fr-FR" dirty="0"/>
              <a:t> </a:t>
            </a:r>
            <a:r>
              <a:rPr lang="fr-FR" dirty="0" err="1"/>
              <a:t>inoxidables</a:t>
            </a:r>
            <a:r>
              <a:rPr lang="en-US" dirty="0"/>
              <a:t> </a:t>
            </a:r>
            <a:r>
              <a:rPr lang="en-US" baseline="50000" dirty="0"/>
              <a:t>(15)  </a:t>
            </a:r>
            <a:endParaRPr lang="fr-BE" baseline="50000" dirty="0"/>
          </a:p>
        </p:txBody>
      </p:sp>
      <p:sp>
        <p:nvSpPr>
          <p:cNvPr id="3" name="Slide Number Placeholder 2"/>
          <p:cNvSpPr>
            <a:spLocks noGrp="1"/>
          </p:cNvSpPr>
          <p:nvPr>
            <p:ph type="sldNum" sz="quarter" idx="12"/>
          </p:nvPr>
        </p:nvSpPr>
        <p:spPr/>
        <p:txBody>
          <a:bodyPr/>
          <a:lstStyle/>
          <a:p>
            <a:fld id="{BF73EC7F-79ED-4C17-9829-92AE53B2AB65}" type="slidenum">
              <a:rPr lang="fr-BE" smtClean="0"/>
              <a:pPr/>
              <a:t>13</a:t>
            </a:fld>
            <a:endParaRPr lang="fr-BE"/>
          </a:p>
        </p:txBody>
      </p:sp>
      <p:grpSp>
        <p:nvGrpSpPr>
          <p:cNvPr id="9" name="Gruppieren 3"/>
          <p:cNvGrpSpPr/>
          <p:nvPr/>
        </p:nvGrpSpPr>
        <p:grpSpPr>
          <a:xfrm>
            <a:off x="827584" y="2402795"/>
            <a:ext cx="6458532" cy="3240325"/>
            <a:chOff x="2055788" y="1556792"/>
            <a:chExt cx="6620668" cy="2560049"/>
          </a:xfrm>
        </p:grpSpPr>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5788" y="1556792"/>
              <a:ext cx="5748510" cy="256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Geschweifte Klammer rechts 5"/>
            <p:cNvSpPr/>
            <p:nvPr/>
          </p:nvSpPr>
          <p:spPr>
            <a:xfrm>
              <a:off x="7020272" y="1844824"/>
              <a:ext cx="190693" cy="454841"/>
            </a:xfrm>
            <a:prstGeom prst="rightBrace">
              <a:avLst>
                <a:gd name="adj1" fmla="val 32292"/>
                <a:gd name="adj2" fmla="val 5092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Rechteck 9"/>
            <p:cNvSpPr/>
            <p:nvPr/>
          </p:nvSpPr>
          <p:spPr>
            <a:xfrm>
              <a:off x="7219808" y="1844824"/>
              <a:ext cx="1456648" cy="462007"/>
            </a:xfrm>
            <a:prstGeom prst="rect">
              <a:avLst/>
            </a:prstGeom>
          </p:spPr>
          <p:txBody>
            <a:bodyPr wrap="square">
              <a:spAutoFit/>
            </a:bodyPr>
            <a:lstStyle/>
            <a:p>
              <a:r>
                <a:rPr lang="de-DE" sz="1600" dirty="0">
                  <a:cs typeface="Arial" pitchFamily="34" charset="0"/>
                </a:rPr>
                <a:t>Materas primas </a:t>
              </a:r>
              <a:endParaRPr lang="de-DE" sz="1600" dirty="0"/>
            </a:p>
          </p:txBody>
        </p:sp>
      </p:grpSp>
      <p:sp>
        <p:nvSpPr>
          <p:cNvPr id="13" name="Rechteck 2"/>
          <p:cNvSpPr/>
          <p:nvPr/>
        </p:nvSpPr>
        <p:spPr>
          <a:xfrm>
            <a:off x="1890400" y="1601428"/>
            <a:ext cx="4922694" cy="461665"/>
          </a:xfrm>
          <a:prstGeom prst="rect">
            <a:avLst/>
          </a:prstGeom>
        </p:spPr>
        <p:txBody>
          <a:bodyPr wrap="none">
            <a:spAutoFit/>
          </a:bodyPr>
          <a:lstStyle/>
          <a:p>
            <a:r>
              <a:rPr lang="en-US" sz="2400" dirty="0">
                <a:cs typeface="Arial" pitchFamily="34" charset="0"/>
              </a:rPr>
              <a:t>3.81 ton CO</a:t>
            </a:r>
            <a:r>
              <a:rPr lang="en-US" sz="2400" baseline="-25000" dirty="0">
                <a:cs typeface="Arial" pitchFamily="34" charset="0"/>
              </a:rPr>
              <a:t>2</a:t>
            </a:r>
            <a:r>
              <a:rPr lang="en-US" sz="2400" dirty="0">
                <a:cs typeface="Arial" pitchFamily="34" charset="0"/>
              </a:rPr>
              <a:t>/ ton </a:t>
            </a:r>
            <a:r>
              <a:rPr lang="en-US" sz="2400" dirty="0" err="1">
                <a:cs typeface="Arial" pitchFamily="34" charset="0"/>
              </a:rPr>
              <a:t>Acero</a:t>
            </a:r>
            <a:r>
              <a:rPr lang="en-US" sz="2400" dirty="0">
                <a:cs typeface="Arial" pitchFamily="34" charset="0"/>
              </a:rPr>
              <a:t> </a:t>
            </a:r>
            <a:r>
              <a:rPr lang="en-US" sz="2400" dirty="0" err="1">
                <a:cs typeface="Arial" pitchFamily="34" charset="0"/>
              </a:rPr>
              <a:t>inoxidable</a:t>
            </a:r>
            <a:r>
              <a:rPr lang="en-US" sz="2400" dirty="0">
                <a:cs typeface="Arial" pitchFamily="34" charset="0"/>
              </a:rPr>
              <a:t> </a:t>
            </a:r>
            <a:r>
              <a:rPr lang="en-US" sz="2400" baseline="30000" dirty="0">
                <a:cs typeface="Arial" pitchFamily="34" charset="0"/>
              </a:rPr>
              <a:t>(16)</a:t>
            </a:r>
          </a:p>
        </p:txBody>
      </p:sp>
      <p:sp>
        <p:nvSpPr>
          <p:cNvPr id="15" name="Rechteck 6"/>
          <p:cNvSpPr/>
          <p:nvPr/>
        </p:nvSpPr>
        <p:spPr>
          <a:xfrm>
            <a:off x="5329138" y="4301830"/>
            <a:ext cx="3357662" cy="1477328"/>
          </a:xfrm>
          <a:prstGeom prst="rect">
            <a:avLst/>
          </a:prstGeom>
        </p:spPr>
        <p:txBody>
          <a:bodyPr wrap="square">
            <a:spAutoFit/>
          </a:bodyPr>
          <a:lstStyle/>
          <a:p>
            <a:r>
              <a:rPr lang="en-US" dirty="0" err="1">
                <a:cs typeface="Arial" pitchFamily="34" charset="0"/>
              </a:rPr>
              <a:t>Desglose</a:t>
            </a:r>
            <a:r>
              <a:rPr lang="en-US" dirty="0">
                <a:cs typeface="Arial" pitchFamily="34" charset="0"/>
              </a:rPr>
              <a:t> de las </a:t>
            </a:r>
            <a:r>
              <a:rPr lang="en-US" dirty="0" err="1">
                <a:cs typeface="Arial" pitchFamily="34" charset="0"/>
              </a:rPr>
              <a:t>emisiones</a:t>
            </a:r>
            <a:r>
              <a:rPr lang="en-US" dirty="0">
                <a:cs typeface="Arial" pitchFamily="34" charset="0"/>
              </a:rPr>
              <a:t>:</a:t>
            </a:r>
          </a:p>
          <a:p>
            <a:pPr marL="342900" indent="-342900">
              <a:buFont typeface="Arial" panose="020B0604020202020204" pitchFamily="34" charset="0"/>
              <a:buChar char="•"/>
            </a:pPr>
            <a:r>
              <a:rPr lang="en-US" dirty="0" err="1">
                <a:cs typeface="Arial" pitchFamily="34" charset="0"/>
              </a:rPr>
              <a:t>Materias</a:t>
            </a:r>
            <a:r>
              <a:rPr lang="en-US" dirty="0">
                <a:cs typeface="Arial" pitchFamily="34" charset="0"/>
              </a:rPr>
              <a:t> </a:t>
            </a:r>
            <a:r>
              <a:rPr lang="en-US" dirty="0" err="1">
                <a:cs typeface="Arial" pitchFamily="34" charset="0"/>
              </a:rPr>
              <a:t>primas</a:t>
            </a:r>
            <a:r>
              <a:rPr lang="en-US" dirty="0">
                <a:cs typeface="Arial" pitchFamily="34" charset="0"/>
              </a:rPr>
              <a:t>: 70 %</a:t>
            </a:r>
          </a:p>
          <a:p>
            <a:pPr marL="342900" indent="-342900">
              <a:buFont typeface="Arial" panose="020B0604020202020204" pitchFamily="34" charset="0"/>
              <a:buChar char="•"/>
            </a:pPr>
            <a:r>
              <a:rPr lang="en-US" dirty="0" err="1">
                <a:cs typeface="Arial" pitchFamily="34" charset="0"/>
              </a:rPr>
              <a:t>Generación</a:t>
            </a:r>
            <a:r>
              <a:rPr lang="en-US" dirty="0">
                <a:cs typeface="Arial" pitchFamily="34" charset="0"/>
              </a:rPr>
              <a:t> de </a:t>
            </a:r>
            <a:r>
              <a:rPr lang="en-US" dirty="0" err="1">
                <a:cs typeface="Arial" pitchFamily="34" charset="0"/>
              </a:rPr>
              <a:t>electricidad</a:t>
            </a:r>
            <a:r>
              <a:rPr lang="en-US" dirty="0">
                <a:cs typeface="Arial" pitchFamily="34" charset="0"/>
              </a:rPr>
              <a:t>: 17 %</a:t>
            </a:r>
          </a:p>
          <a:p>
            <a:pPr marL="342900" indent="-342900">
              <a:buFont typeface="Arial" panose="020B0604020202020204" pitchFamily="34" charset="0"/>
              <a:buChar char="•"/>
            </a:pPr>
            <a:r>
              <a:rPr lang="en-US" dirty="0" err="1">
                <a:cs typeface="Arial" pitchFamily="34" charset="0"/>
              </a:rPr>
              <a:t>Fabricación</a:t>
            </a:r>
            <a:r>
              <a:rPr lang="en-US" dirty="0">
                <a:cs typeface="Arial" pitchFamily="34" charset="0"/>
              </a:rPr>
              <a:t> del </a:t>
            </a:r>
            <a:r>
              <a:rPr lang="en-US" dirty="0" err="1">
                <a:cs typeface="Arial" pitchFamily="34" charset="0"/>
              </a:rPr>
              <a:t>acero</a:t>
            </a:r>
            <a:r>
              <a:rPr lang="en-US" dirty="0">
                <a:cs typeface="Arial" pitchFamily="34" charset="0"/>
              </a:rPr>
              <a:t>: 9%</a:t>
            </a:r>
          </a:p>
        </p:txBody>
      </p:sp>
      <p:sp>
        <p:nvSpPr>
          <p:cNvPr id="2" name="TextBox 1"/>
          <p:cNvSpPr txBox="1"/>
          <p:nvPr/>
        </p:nvSpPr>
        <p:spPr>
          <a:xfrm>
            <a:off x="8157226" y="5471381"/>
            <a:ext cx="504056" cy="307777"/>
          </a:xfrm>
          <a:prstGeom prst="rect">
            <a:avLst/>
          </a:prstGeom>
          <a:noFill/>
        </p:spPr>
        <p:txBody>
          <a:bodyPr wrap="square" rtlCol="0">
            <a:spAutoFit/>
          </a:bodyPr>
          <a:lstStyle/>
          <a:p>
            <a:r>
              <a:rPr lang="fr-BE" sz="1400" dirty="0"/>
              <a:t>(17)</a:t>
            </a:r>
            <a:endParaRPr lang="en-GB" sz="1400" dirty="0"/>
          </a:p>
        </p:txBody>
      </p:sp>
      <p:sp>
        <p:nvSpPr>
          <p:cNvPr id="4" name="ZoneTexte 3"/>
          <p:cNvSpPr txBox="1"/>
          <p:nvPr/>
        </p:nvSpPr>
        <p:spPr>
          <a:xfrm>
            <a:off x="169826" y="5808917"/>
            <a:ext cx="6332927" cy="1077218"/>
          </a:xfrm>
          <a:prstGeom prst="rect">
            <a:avLst/>
          </a:prstGeom>
          <a:noFill/>
        </p:spPr>
        <p:txBody>
          <a:bodyPr wrap="square" rtlCol="0">
            <a:spAutoFit/>
          </a:bodyPr>
          <a:lstStyle/>
          <a:p>
            <a:r>
              <a:rPr lang="fr-FR" sz="1600" dirty="0"/>
              <a:t>Nota: No se ha </a:t>
            </a:r>
            <a:r>
              <a:rPr lang="fr-FR" sz="1600" dirty="0" err="1"/>
              <a:t>tenido</a:t>
            </a:r>
            <a:r>
              <a:rPr lang="fr-FR" sz="1600" dirty="0"/>
              <a:t> en </a:t>
            </a:r>
            <a:r>
              <a:rPr lang="fr-FR" sz="1600" dirty="0" err="1"/>
              <a:t>cuenta</a:t>
            </a:r>
            <a:r>
              <a:rPr lang="fr-FR" sz="1600" dirty="0"/>
              <a:t> el </a:t>
            </a:r>
            <a:r>
              <a:rPr lang="fr-FR" sz="1600" dirty="0" err="1"/>
              <a:t>Niquel</a:t>
            </a:r>
            <a:r>
              <a:rPr lang="fr-FR" sz="1600" dirty="0"/>
              <a:t> </a:t>
            </a:r>
            <a:r>
              <a:rPr lang="fr-FR" sz="1600" dirty="0" err="1"/>
              <a:t>producido</a:t>
            </a:r>
            <a:r>
              <a:rPr lang="fr-FR" sz="1600" dirty="0"/>
              <a:t> via Nickel </a:t>
            </a:r>
            <a:r>
              <a:rPr lang="fr-FR" sz="1600" dirty="0" err="1"/>
              <a:t>pig</a:t>
            </a:r>
            <a:r>
              <a:rPr lang="fr-FR" sz="1600" dirty="0"/>
              <a:t> </a:t>
            </a:r>
            <a:r>
              <a:rPr lang="fr-FR" sz="1600" dirty="0" err="1"/>
              <a:t>iron</a:t>
            </a:r>
            <a:r>
              <a:rPr lang="fr-FR" sz="1600" dirty="0"/>
              <a:t>, para la </a:t>
            </a:r>
            <a:r>
              <a:rPr lang="fr-FR" sz="1600" dirty="0" err="1"/>
              <a:t>cual</a:t>
            </a:r>
            <a:r>
              <a:rPr lang="fr-FR" sz="1600" dirty="0"/>
              <a:t> se estima un </a:t>
            </a:r>
            <a:r>
              <a:rPr lang="fr-FR" sz="1600" dirty="0" err="1"/>
              <a:t>valor</a:t>
            </a:r>
            <a:r>
              <a:rPr lang="fr-FR" sz="1600" dirty="0"/>
              <a:t> </a:t>
            </a:r>
            <a:r>
              <a:rPr lang="fr-FR" sz="1600" dirty="0" err="1"/>
              <a:t>tres</a:t>
            </a:r>
            <a:r>
              <a:rPr lang="fr-FR" sz="1600" dirty="0"/>
              <a:t> </a:t>
            </a:r>
            <a:r>
              <a:rPr lang="fr-FR" sz="1600" dirty="0" err="1"/>
              <a:t>veces</a:t>
            </a:r>
            <a:r>
              <a:rPr lang="fr-FR" sz="1600" dirty="0"/>
              <a:t> </a:t>
            </a:r>
            <a:r>
              <a:rPr lang="fr-FR" sz="1600" dirty="0" err="1"/>
              <a:t>superior</a:t>
            </a:r>
            <a:r>
              <a:rPr lang="fr-FR" sz="1600" dirty="0"/>
              <a:t> al </a:t>
            </a:r>
            <a:r>
              <a:rPr lang="fr-FR" sz="1600" dirty="0" err="1"/>
              <a:t>indicado</a:t>
            </a:r>
            <a:r>
              <a:rPr lang="fr-FR" sz="1600" dirty="0"/>
              <a:t> para el </a:t>
            </a:r>
            <a:r>
              <a:rPr lang="fr-FR" sz="1600" dirty="0" err="1"/>
              <a:t>Niquel</a:t>
            </a:r>
            <a:r>
              <a:rPr lang="fr-FR" sz="1600" dirty="0"/>
              <a:t> en el </a:t>
            </a:r>
            <a:r>
              <a:rPr lang="fr-FR" sz="1600" dirty="0" err="1"/>
              <a:t>gráfico</a:t>
            </a:r>
            <a:r>
              <a:rPr lang="fr-FR" sz="1600" dirty="0"/>
              <a:t>.  China es </a:t>
            </a:r>
            <a:r>
              <a:rPr lang="fr-FR" sz="1600" dirty="0" err="1"/>
              <a:t>actualmente</a:t>
            </a:r>
            <a:r>
              <a:rPr lang="fr-FR" sz="1600" dirty="0"/>
              <a:t> el </a:t>
            </a:r>
            <a:r>
              <a:rPr lang="fr-FR" sz="1600" dirty="0" err="1"/>
              <a:t>único</a:t>
            </a:r>
            <a:r>
              <a:rPr lang="fr-FR" sz="1600" dirty="0"/>
              <a:t> pais que </a:t>
            </a:r>
            <a:r>
              <a:rPr lang="fr-FR" sz="1600" dirty="0" err="1"/>
              <a:t>emplea</a:t>
            </a:r>
            <a:r>
              <a:rPr lang="fr-FR" sz="1600" dirty="0"/>
              <a:t> el Nickel </a:t>
            </a:r>
            <a:r>
              <a:rPr lang="fr-FR" sz="1600" dirty="0" err="1"/>
              <a:t>Pig</a:t>
            </a:r>
            <a:r>
              <a:rPr lang="fr-FR" sz="1600" dirty="0"/>
              <a:t> </a:t>
            </a:r>
            <a:r>
              <a:rPr lang="fr-FR" sz="1600" dirty="0" err="1"/>
              <a:t>iron</a:t>
            </a:r>
            <a:endParaRPr lang="fr-FR" sz="1600" dirty="0"/>
          </a:p>
        </p:txBody>
      </p:sp>
      <p:sp>
        <p:nvSpPr>
          <p:cNvPr id="14" name="TextBox 4"/>
          <p:cNvSpPr txBox="1"/>
          <p:nvPr/>
        </p:nvSpPr>
        <p:spPr>
          <a:xfrm rot="1948694">
            <a:off x="7407697" y="1319568"/>
            <a:ext cx="1501272" cy="369332"/>
          </a:xfrm>
          <a:prstGeom prst="rect">
            <a:avLst/>
          </a:prstGeom>
          <a:noFill/>
          <a:ln>
            <a:solidFill>
              <a:schemeClr val="accent1"/>
            </a:solidFill>
          </a:ln>
        </p:spPr>
        <p:txBody>
          <a:bodyPr wrap="square" rtlCol="0">
            <a:spAutoFit/>
          </a:bodyPr>
          <a:lstStyle/>
          <a:p>
            <a:pPr algn="ctr"/>
            <a:r>
              <a:rPr lang="fr-FR" b="1" dirty="0" err="1">
                <a:solidFill>
                  <a:schemeClr val="accent1"/>
                </a:solidFill>
              </a:rPr>
              <a:t>Actualizado</a:t>
            </a:r>
            <a:r>
              <a:rPr lang="fr-FR" b="1" dirty="0">
                <a:solidFill>
                  <a:schemeClr val="accent1"/>
                </a:solidFill>
              </a:rPr>
              <a:t>! </a:t>
            </a:r>
          </a:p>
        </p:txBody>
      </p:sp>
    </p:spTree>
    <p:extLst>
      <p:ext uri="{BB962C8B-B14F-4D97-AF65-F5344CB8AC3E}">
        <p14:creationId xmlns:p14="http://schemas.microsoft.com/office/powerpoint/2010/main" val="2456551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err="1"/>
              <a:t>Energía</a:t>
            </a:r>
            <a:r>
              <a:rPr lang="fr-FR" dirty="0"/>
              <a:t> </a:t>
            </a:r>
            <a:r>
              <a:rPr lang="fr-FR" dirty="0" err="1"/>
              <a:t>primaria</a:t>
            </a:r>
            <a:r>
              <a:rPr lang="fr-FR" dirty="0"/>
              <a:t> </a:t>
            </a:r>
            <a:r>
              <a:rPr lang="fr-FR" dirty="0" err="1"/>
              <a:t>requerida</a:t>
            </a:r>
            <a:r>
              <a:rPr lang="fr-FR" dirty="0"/>
              <a:t> </a:t>
            </a:r>
            <a:r>
              <a:rPr lang="fr-FR" baseline="50000" dirty="0"/>
              <a:t>18</a:t>
            </a:r>
          </a:p>
        </p:txBody>
      </p:sp>
      <p:sp>
        <p:nvSpPr>
          <p:cNvPr id="3" name="Slide Number Placeholder 2"/>
          <p:cNvSpPr>
            <a:spLocks noGrp="1"/>
          </p:cNvSpPr>
          <p:nvPr>
            <p:ph type="sldNum" sz="quarter" idx="12"/>
          </p:nvPr>
        </p:nvSpPr>
        <p:spPr/>
        <p:txBody>
          <a:bodyPr/>
          <a:lstStyle/>
          <a:p>
            <a:fld id="{BF73EC7F-79ED-4C17-9829-92AE53B2AB65}" type="slidenum">
              <a:rPr lang="fr-BE" smtClean="0"/>
              <a:pPr/>
              <a:t>14</a:t>
            </a:fld>
            <a:endParaRPr lang="fr-BE"/>
          </a:p>
        </p:txBody>
      </p:sp>
      <p:grpSp>
        <p:nvGrpSpPr>
          <p:cNvPr id="7" name="Group 6"/>
          <p:cNvGrpSpPr/>
          <p:nvPr/>
        </p:nvGrpSpPr>
        <p:grpSpPr>
          <a:xfrm>
            <a:off x="1541463" y="1268760"/>
            <a:ext cx="6059487" cy="4822825"/>
            <a:chOff x="1541463" y="1268760"/>
            <a:chExt cx="6059487" cy="482282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463" y="1268760"/>
              <a:ext cx="6059487" cy="482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5220072" y="2996952"/>
              <a:ext cx="0" cy="21959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64088" y="2616603"/>
              <a:ext cx="1872208" cy="369332"/>
            </a:xfrm>
            <a:prstGeom prst="rect">
              <a:avLst/>
            </a:prstGeom>
            <a:noFill/>
          </p:spPr>
          <p:txBody>
            <a:bodyPr wrap="square" rtlCol="0">
              <a:spAutoFit/>
            </a:bodyPr>
            <a:lstStyle/>
            <a:p>
              <a:r>
                <a:rPr lang="fr-FR" dirty="0" err="1"/>
                <a:t>Situación</a:t>
              </a:r>
              <a:r>
                <a:rPr lang="fr-FR" dirty="0"/>
                <a:t> </a:t>
              </a:r>
              <a:r>
                <a:rPr lang="fr-FR" dirty="0" err="1"/>
                <a:t>actual</a:t>
              </a:r>
              <a:r>
                <a:rPr lang="fr-FR" dirty="0"/>
                <a:t>*</a:t>
              </a:r>
            </a:p>
          </p:txBody>
        </p:sp>
      </p:grpSp>
      <p:sp>
        <p:nvSpPr>
          <p:cNvPr id="10" name="TextBox 9"/>
          <p:cNvSpPr txBox="1"/>
          <p:nvPr/>
        </p:nvSpPr>
        <p:spPr>
          <a:xfrm>
            <a:off x="1547664" y="6093296"/>
            <a:ext cx="5832648" cy="646331"/>
          </a:xfrm>
          <a:prstGeom prst="rect">
            <a:avLst/>
          </a:prstGeom>
          <a:noFill/>
        </p:spPr>
        <p:txBody>
          <a:bodyPr wrap="square" rtlCol="0">
            <a:spAutoFit/>
          </a:bodyPr>
          <a:lstStyle/>
          <a:p>
            <a:r>
              <a:rPr lang="fr-FR" dirty="0"/>
              <a:t>* La </a:t>
            </a:r>
            <a:r>
              <a:rPr lang="fr-FR" dirty="0" err="1"/>
              <a:t>cantidad</a:t>
            </a:r>
            <a:r>
              <a:rPr lang="fr-FR" dirty="0"/>
              <a:t> de </a:t>
            </a:r>
            <a:r>
              <a:rPr lang="fr-FR" dirty="0" err="1"/>
              <a:t>material</a:t>
            </a:r>
            <a:r>
              <a:rPr lang="fr-FR" dirty="0"/>
              <a:t> </a:t>
            </a:r>
            <a:r>
              <a:rPr lang="fr-FR" dirty="0" err="1"/>
              <a:t>reciclado</a:t>
            </a:r>
            <a:r>
              <a:rPr lang="fr-FR" dirty="0"/>
              <a:t> </a:t>
            </a:r>
            <a:r>
              <a:rPr lang="fr-FR" dirty="0" err="1"/>
              <a:t>está</a:t>
            </a:r>
            <a:r>
              <a:rPr lang="fr-FR" dirty="0"/>
              <a:t> </a:t>
            </a:r>
            <a:r>
              <a:rPr lang="fr-FR" dirty="0" err="1"/>
              <a:t>limitada</a:t>
            </a:r>
            <a:r>
              <a:rPr lang="fr-FR" dirty="0"/>
              <a:t> </a:t>
            </a:r>
            <a:r>
              <a:rPr lang="fr-FR" dirty="0" err="1"/>
              <a:t>por</a:t>
            </a:r>
            <a:r>
              <a:rPr lang="fr-FR" dirty="0"/>
              <a:t> la </a:t>
            </a:r>
            <a:r>
              <a:rPr lang="fr-FR" dirty="0" err="1"/>
              <a:t>disponibilidad</a:t>
            </a:r>
            <a:r>
              <a:rPr lang="fr-FR" dirty="0"/>
              <a:t> de </a:t>
            </a:r>
            <a:r>
              <a:rPr lang="fr-FR" dirty="0" err="1"/>
              <a:t>chatarra</a:t>
            </a:r>
            <a:r>
              <a:rPr lang="fr-FR" dirty="0"/>
              <a:t>.</a:t>
            </a:r>
          </a:p>
        </p:txBody>
      </p:sp>
    </p:spTree>
    <p:extLst>
      <p:ext uri="{BB962C8B-B14F-4D97-AF65-F5344CB8AC3E}">
        <p14:creationId xmlns:p14="http://schemas.microsoft.com/office/powerpoint/2010/main" val="501112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Impactos</a:t>
            </a:r>
            <a:r>
              <a:rPr lang="en-US" dirty="0"/>
              <a:t> </a:t>
            </a:r>
            <a:r>
              <a:rPr lang="en-US" dirty="0" err="1"/>
              <a:t>medioambientales</a:t>
            </a:r>
            <a:r>
              <a:rPr lang="en-US" dirty="0"/>
              <a:t> para la </a:t>
            </a:r>
            <a:r>
              <a:rPr lang="en-US" dirty="0" err="1"/>
              <a:t>producción</a:t>
            </a:r>
            <a:r>
              <a:rPr lang="en-US" dirty="0"/>
              <a:t> de </a:t>
            </a:r>
            <a:r>
              <a:rPr lang="en-US" dirty="0" err="1"/>
              <a:t>metales</a:t>
            </a:r>
            <a:r>
              <a:rPr lang="en-US" dirty="0"/>
              <a:t> “cradle-to-gate” </a:t>
            </a:r>
            <a:r>
              <a:rPr lang="en-US" baseline="50000" dirty="0"/>
              <a:t>19</a:t>
            </a:r>
            <a:endParaRPr lang="fr-BE" baseline="50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6312099"/>
              </p:ext>
            </p:extLst>
          </p:nvPr>
        </p:nvGraphicFramePr>
        <p:xfrm>
          <a:off x="457200" y="1600200"/>
          <a:ext cx="8229600" cy="3401051"/>
        </p:xfrm>
        <a:graphic>
          <a:graphicData uri="http://schemas.openxmlformats.org/drawingml/2006/table">
            <a:tbl>
              <a:tblPr firstRow="1" bandRow="1">
                <a:tableStyleId>{9DCAF9ED-07DC-4A11-8D7F-57B35C25682E}</a:tableStyleId>
              </a:tblPr>
              <a:tblGrid>
                <a:gridCol w="1371600">
                  <a:extLst>
                    <a:ext uri="{9D8B030D-6E8A-4147-A177-3AD203B41FA5}">
                      <a16:colId xmlns:a16="http://schemas.microsoft.com/office/drawing/2014/main" val="20000"/>
                    </a:ext>
                  </a:extLst>
                </a:gridCol>
                <a:gridCol w="2959224">
                  <a:extLst>
                    <a:ext uri="{9D8B030D-6E8A-4147-A177-3AD203B41FA5}">
                      <a16:colId xmlns:a16="http://schemas.microsoft.com/office/drawing/2014/main" val="20001"/>
                    </a:ext>
                  </a:extLst>
                </a:gridCol>
                <a:gridCol w="974694">
                  <a:extLst>
                    <a:ext uri="{9D8B030D-6E8A-4147-A177-3AD203B41FA5}">
                      <a16:colId xmlns:a16="http://schemas.microsoft.com/office/drawing/2014/main" val="20002"/>
                    </a:ext>
                  </a:extLst>
                </a:gridCol>
                <a:gridCol w="974694">
                  <a:extLst>
                    <a:ext uri="{9D8B030D-6E8A-4147-A177-3AD203B41FA5}">
                      <a16:colId xmlns:a16="http://schemas.microsoft.com/office/drawing/2014/main" val="20003"/>
                    </a:ext>
                  </a:extLst>
                </a:gridCol>
                <a:gridCol w="974694">
                  <a:extLst>
                    <a:ext uri="{9D8B030D-6E8A-4147-A177-3AD203B41FA5}">
                      <a16:colId xmlns:a16="http://schemas.microsoft.com/office/drawing/2014/main" val="20004"/>
                    </a:ext>
                  </a:extLst>
                </a:gridCol>
                <a:gridCol w="974694">
                  <a:extLst>
                    <a:ext uri="{9D8B030D-6E8A-4147-A177-3AD203B41FA5}">
                      <a16:colId xmlns:a16="http://schemas.microsoft.com/office/drawing/2014/main" val="20005"/>
                    </a:ext>
                  </a:extLst>
                </a:gridCol>
              </a:tblGrid>
              <a:tr h="370840">
                <a:tc>
                  <a:txBody>
                    <a:bodyPr/>
                    <a:lstStyle/>
                    <a:p>
                      <a:r>
                        <a:rPr lang="fr-BE" dirty="0" err="1"/>
                        <a:t>Metal</a:t>
                      </a:r>
                      <a:endParaRPr lang="fr-BE" dirty="0"/>
                    </a:p>
                  </a:txBody>
                  <a:tcPr/>
                </a:tc>
                <a:tc>
                  <a:txBody>
                    <a:bodyPr/>
                    <a:lstStyle/>
                    <a:p>
                      <a:r>
                        <a:rPr lang="fr-BE" dirty="0" err="1"/>
                        <a:t>Proceso</a:t>
                      </a:r>
                      <a:endParaRPr lang="fr-BE" dirty="0"/>
                    </a:p>
                  </a:txBody>
                  <a:tcPr/>
                </a:tc>
                <a:tc>
                  <a:txBody>
                    <a:bodyPr/>
                    <a:lstStyle/>
                    <a:p>
                      <a:pPr algn="ctr" fontAlgn="ctr"/>
                      <a:r>
                        <a:rPr lang="en-US" sz="1600" u="none" strike="noStrike" noProof="0" dirty="0">
                          <a:effectLst/>
                        </a:rPr>
                        <a:t>GER (MJ/kg)</a:t>
                      </a:r>
                      <a:endParaRPr lang="en-US" sz="1600" b="1" i="0" u="none" strike="noStrike" noProof="0" dirty="0">
                        <a:solidFill>
                          <a:schemeClr val="bg1"/>
                        </a:solidFill>
                        <a:effectLst/>
                        <a:latin typeface="Calibri"/>
                      </a:endParaRPr>
                    </a:p>
                  </a:txBody>
                  <a:tcPr marL="7611" marR="7611" marT="7611" marB="0" anchor="ctr"/>
                </a:tc>
                <a:tc>
                  <a:txBody>
                    <a:bodyPr/>
                    <a:lstStyle/>
                    <a:p>
                      <a:pPr algn="ctr" fontAlgn="ctr"/>
                      <a:r>
                        <a:rPr lang="en-US" sz="1600" u="none" strike="noStrike" noProof="0" dirty="0">
                          <a:effectLst/>
                        </a:rPr>
                        <a:t>GWP</a:t>
                      </a:r>
                    </a:p>
                    <a:p>
                      <a:pPr algn="ctr" fontAlgn="ctr"/>
                      <a:r>
                        <a:rPr lang="en-US" sz="1600" u="none" strike="noStrike" noProof="0" dirty="0">
                          <a:effectLst/>
                        </a:rPr>
                        <a:t>(kg CO</a:t>
                      </a:r>
                      <a:r>
                        <a:rPr lang="en-US" sz="1600" u="none" strike="noStrike" baseline="-25000" noProof="0" dirty="0">
                          <a:effectLst/>
                        </a:rPr>
                        <a:t>2e</a:t>
                      </a:r>
                      <a:r>
                        <a:rPr lang="en-US" sz="1600" u="none" strike="noStrike" noProof="0" dirty="0">
                          <a:effectLst/>
                        </a:rPr>
                        <a:t>/kg)</a:t>
                      </a:r>
                      <a:endParaRPr lang="en-US" sz="1600" b="1" i="0" u="none" strike="noStrike" noProof="0" dirty="0">
                        <a:solidFill>
                          <a:schemeClr val="bg1"/>
                        </a:solidFill>
                        <a:effectLst/>
                        <a:latin typeface="Calibri"/>
                      </a:endParaRPr>
                    </a:p>
                  </a:txBody>
                  <a:tcPr marL="7611" marR="7611" marT="7611" marB="0" anchor="ctr"/>
                </a:tc>
                <a:tc>
                  <a:txBody>
                    <a:bodyPr/>
                    <a:lstStyle/>
                    <a:p>
                      <a:pPr algn="ctr" fontAlgn="ctr"/>
                      <a:r>
                        <a:rPr lang="en-US" sz="1600" u="none" strike="noStrike" noProof="0" dirty="0">
                          <a:effectLst/>
                        </a:rPr>
                        <a:t>AP</a:t>
                      </a:r>
                    </a:p>
                    <a:p>
                      <a:pPr algn="ctr" fontAlgn="ctr"/>
                      <a:r>
                        <a:rPr lang="en-US" sz="1600" u="none" strike="noStrike" noProof="0" dirty="0">
                          <a:effectLst/>
                        </a:rPr>
                        <a:t>(kg SO</a:t>
                      </a:r>
                      <a:r>
                        <a:rPr lang="en-US" sz="1600" u="none" strike="noStrike" baseline="-25000" noProof="0" dirty="0">
                          <a:effectLst/>
                        </a:rPr>
                        <a:t>2e</a:t>
                      </a:r>
                      <a:r>
                        <a:rPr lang="en-US" sz="1600" u="none" strike="noStrike" noProof="0" dirty="0">
                          <a:effectLst/>
                        </a:rPr>
                        <a:t>/kg)</a:t>
                      </a:r>
                      <a:endParaRPr lang="en-US" sz="1600" b="1" i="0" u="none" strike="noStrike" noProof="0" dirty="0">
                        <a:solidFill>
                          <a:schemeClr val="bg1"/>
                        </a:solidFill>
                        <a:effectLst/>
                        <a:latin typeface="Calibri"/>
                      </a:endParaRPr>
                    </a:p>
                  </a:txBody>
                  <a:tcPr marL="7611" marR="7611" marT="7611" marB="0" anchor="ctr"/>
                </a:tc>
                <a:tc>
                  <a:txBody>
                    <a:bodyPr/>
                    <a:lstStyle/>
                    <a:p>
                      <a:pPr algn="ctr" fontAlgn="ctr"/>
                      <a:r>
                        <a:rPr lang="en-US" sz="1600" u="none" strike="noStrike" noProof="0" dirty="0">
                          <a:effectLst/>
                        </a:rPr>
                        <a:t>SWB (kg/kg)</a:t>
                      </a:r>
                      <a:endParaRPr lang="en-US" sz="1600" b="1" i="0" u="none" strike="noStrike" noProof="0" dirty="0">
                        <a:solidFill>
                          <a:schemeClr val="bg1"/>
                        </a:solidFill>
                        <a:effectLst/>
                        <a:latin typeface="Calibri"/>
                      </a:endParaRPr>
                    </a:p>
                  </a:txBody>
                  <a:tcPr marL="7611" marR="7611" marT="7611" marB="0" anchor="ctr"/>
                </a:tc>
                <a:extLst>
                  <a:ext uri="{0D108BD9-81ED-4DB2-BD59-A6C34878D82A}">
                    <a16:rowId xmlns:a16="http://schemas.microsoft.com/office/drawing/2014/main" val="10000"/>
                  </a:ext>
                </a:extLst>
              </a:tr>
              <a:tr h="370840">
                <a:tc>
                  <a:txBody>
                    <a:bodyPr/>
                    <a:lstStyle/>
                    <a:p>
                      <a:r>
                        <a:rPr lang="fr-BE" dirty="0" err="1"/>
                        <a:t>Acero</a:t>
                      </a:r>
                      <a:r>
                        <a:rPr lang="fr-BE" baseline="0" dirty="0"/>
                        <a:t> </a:t>
                      </a:r>
                      <a:r>
                        <a:rPr lang="fr-BE" baseline="0" dirty="0" err="1"/>
                        <a:t>Inoxidable</a:t>
                      </a:r>
                      <a:endParaRPr lang="fr-BE" dirty="0"/>
                    </a:p>
                  </a:txBody>
                  <a:tcPr/>
                </a:tc>
                <a:tc>
                  <a:txBody>
                    <a:bodyPr/>
                    <a:lstStyle/>
                    <a:p>
                      <a:r>
                        <a:rPr lang="fr-BE" dirty="0" err="1"/>
                        <a:t>Horno</a:t>
                      </a:r>
                      <a:r>
                        <a:rPr lang="fr-BE" baseline="0" dirty="0"/>
                        <a:t> Arco </a:t>
                      </a:r>
                      <a:r>
                        <a:rPr lang="fr-BE" baseline="0" dirty="0" err="1"/>
                        <a:t>eléctrico</a:t>
                      </a:r>
                      <a:r>
                        <a:rPr lang="fr-BE" baseline="0" dirty="0"/>
                        <a:t>+ AOD</a:t>
                      </a:r>
                      <a:endParaRPr lang="fr-BE" dirty="0"/>
                    </a:p>
                  </a:txBody>
                  <a:tcPr/>
                </a:tc>
                <a:tc>
                  <a:txBody>
                    <a:bodyPr/>
                    <a:lstStyle/>
                    <a:p>
                      <a:pPr algn="ctr"/>
                      <a:r>
                        <a:rPr lang="fr-BE" dirty="0"/>
                        <a:t>75</a:t>
                      </a:r>
                    </a:p>
                  </a:txBody>
                  <a:tcPr anchor="ctr"/>
                </a:tc>
                <a:tc>
                  <a:txBody>
                    <a:bodyPr/>
                    <a:lstStyle/>
                    <a:p>
                      <a:pPr algn="ctr"/>
                      <a:r>
                        <a:rPr lang="fr-BE" dirty="0"/>
                        <a:t>6.8</a:t>
                      </a:r>
                    </a:p>
                  </a:txBody>
                  <a:tcPr anchor="ctr"/>
                </a:tc>
                <a:tc>
                  <a:txBody>
                    <a:bodyPr/>
                    <a:lstStyle/>
                    <a:p>
                      <a:pPr algn="ctr"/>
                      <a:r>
                        <a:rPr lang="fr-BE" dirty="0"/>
                        <a:t>0.051</a:t>
                      </a:r>
                    </a:p>
                  </a:txBody>
                  <a:tcPr anchor="ctr"/>
                </a:tc>
                <a:tc>
                  <a:txBody>
                    <a:bodyPr/>
                    <a:lstStyle/>
                    <a:p>
                      <a:pPr algn="ctr"/>
                      <a:r>
                        <a:rPr lang="fr-BE" dirty="0"/>
                        <a:t>6.4</a:t>
                      </a:r>
                    </a:p>
                  </a:txBody>
                  <a:tcPr anchor="ctr"/>
                </a:tc>
                <a:extLst>
                  <a:ext uri="{0D108BD9-81ED-4DB2-BD59-A6C34878D82A}">
                    <a16:rowId xmlns:a16="http://schemas.microsoft.com/office/drawing/2014/main" val="10001"/>
                  </a:ext>
                </a:extLst>
              </a:tr>
              <a:tr h="370840">
                <a:tc>
                  <a:txBody>
                    <a:bodyPr/>
                    <a:lstStyle/>
                    <a:p>
                      <a:r>
                        <a:rPr lang="fr-BE" dirty="0" err="1"/>
                        <a:t>Acero</a:t>
                      </a:r>
                      <a:endParaRPr lang="fr-BE" dirty="0"/>
                    </a:p>
                  </a:txBody>
                  <a:tcPr/>
                </a:tc>
                <a:tc>
                  <a:txBody>
                    <a:bodyPr/>
                    <a:lstStyle/>
                    <a:p>
                      <a:r>
                        <a:rPr lang="fr-BE" dirty="0" err="1"/>
                        <a:t>Ruta</a:t>
                      </a:r>
                      <a:r>
                        <a:rPr lang="fr-BE" dirty="0"/>
                        <a:t> </a:t>
                      </a:r>
                      <a:r>
                        <a:rPr lang="fr-BE" dirty="0" err="1"/>
                        <a:t>integrada</a:t>
                      </a:r>
                      <a:r>
                        <a:rPr lang="fr-BE" dirty="0"/>
                        <a:t> (BF y BOF)</a:t>
                      </a:r>
                    </a:p>
                  </a:txBody>
                  <a:tcPr/>
                </a:tc>
                <a:tc>
                  <a:txBody>
                    <a:bodyPr/>
                    <a:lstStyle/>
                    <a:p>
                      <a:pPr algn="ctr"/>
                      <a:r>
                        <a:rPr lang="fr-BE" dirty="0"/>
                        <a:t>23</a:t>
                      </a:r>
                    </a:p>
                  </a:txBody>
                  <a:tcPr anchor="ctr"/>
                </a:tc>
                <a:tc>
                  <a:txBody>
                    <a:bodyPr/>
                    <a:lstStyle/>
                    <a:p>
                      <a:pPr algn="ctr"/>
                      <a:r>
                        <a:rPr lang="fr-BE" dirty="0"/>
                        <a:t>2.3</a:t>
                      </a:r>
                    </a:p>
                  </a:txBody>
                  <a:tcPr anchor="ctr"/>
                </a:tc>
                <a:tc>
                  <a:txBody>
                    <a:bodyPr/>
                    <a:lstStyle/>
                    <a:p>
                      <a:pPr algn="ctr"/>
                      <a:r>
                        <a:rPr lang="fr-BE" dirty="0"/>
                        <a:t>0.020</a:t>
                      </a:r>
                    </a:p>
                  </a:txBody>
                  <a:tcPr anchor="ctr"/>
                </a:tc>
                <a:tc>
                  <a:txBody>
                    <a:bodyPr/>
                    <a:lstStyle/>
                    <a:p>
                      <a:pPr algn="ctr"/>
                      <a:r>
                        <a:rPr lang="fr-BE" dirty="0"/>
                        <a:t>2.4</a:t>
                      </a:r>
                    </a:p>
                  </a:txBody>
                  <a:tcPr anchor="ctr"/>
                </a:tc>
                <a:extLst>
                  <a:ext uri="{0D108BD9-81ED-4DB2-BD59-A6C34878D82A}">
                    <a16:rowId xmlns:a16="http://schemas.microsoft.com/office/drawing/2014/main" val="10002"/>
                  </a:ext>
                </a:extLst>
              </a:tr>
              <a:tr h="370840">
                <a:tc>
                  <a:txBody>
                    <a:bodyPr/>
                    <a:lstStyle/>
                    <a:p>
                      <a:r>
                        <a:rPr lang="fr-BE" dirty="0" err="1"/>
                        <a:t>Aluminio</a:t>
                      </a:r>
                      <a:endParaRPr lang="fr-BE" dirty="0"/>
                    </a:p>
                  </a:txBody>
                  <a:tcPr/>
                </a:tc>
                <a:tc>
                  <a:txBody>
                    <a:bodyPr/>
                    <a:lstStyle/>
                    <a:p>
                      <a:r>
                        <a:rPr lang="fr-BE" dirty="0" err="1"/>
                        <a:t>Proceso</a:t>
                      </a:r>
                      <a:r>
                        <a:rPr lang="fr-BE" dirty="0"/>
                        <a:t> Bayer y </a:t>
                      </a:r>
                      <a:r>
                        <a:rPr lang="fr-BE" dirty="0" err="1"/>
                        <a:t>Proceso</a:t>
                      </a:r>
                      <a:r>
                        <a:rPr lang="fr-BE" baseline="0" dirty="0"/>
                        <a:t> Hall-</a:t>
                      </a:r>
                      <a:r>
                        <a:rPr lang="fr-BE" baseline="0" dirty="0" err="1"/>
                        <a:t>Heroult</a:t>
                      </a:r>
                      <a:endParaRPr lang="fr-BE" dirty="0"/>
                    </a:p>
                  </a:txBody>
                  <a:tcPr/>
                </a:tc>
                <a:tc>
                  <a:txBody>
                    <a:bodyPr/>
                    <a:lstStyle/>
                    <a:p>
                      <a:pPr algn="ctr"/>
                      <a:r>
                        <a:rPr lang="fr-BE" dirty="0"/>
                        <a:t>361</a:t>
                      </a:r>
                    </a:p>
                  </a:txBody>
                  <a:tcPr anchor="ctr"/>
                </a:tc>
                <a:tc>
                  <a:txBody>
                    <a:bodyPr/>
                    <a:lstStyle/>
                    <a:p>
                      <a:pPr algn="ctr"/>
                      <a:r>
                        <a:rPr lang="fr-BE" dirty="0"/>
                        <a:t>35.7</a:t>
                      </a:r>
                    </a:p>
                  </a:txBody>
                  <a:tcPr anchor="ctr"/>
                </a:tc>
                <a:tc>
                  <a:txBody>
                    <a:bodyPr/>
                    <a:lstStyle/>
                    <a:p>
                      <a:pPr algn="ctr"/>
                      <a:r>
                        <a:rPr lang="fr-BE" dirty="0"/>
                        <a:t>0.230</a:t>
                      </a:r>
                    </a:p>
                  </a:txBody>
                  <a:tcPr anchor="ctr"/>
                </a:tc>
                <a:tc>
                  <a:txBody>
                    <a:bodyPr/>
                    <a:lstStyle/>
                    <a:p>
                      <a:pPr algn="ctr"/>
                      <a:r>
                        <a:rPr lang="fr-BE" dirty="0"/>
                        <a:t>16.9</a:t>
                      </a:r>
                    </a:p>
                  </a:txBody>
                  <a:tcPr anchor="ctr"/>
                </a:tc>
                <a:extLst>
                  <a:ext uri="{0D108BD9-81ED-4DB2-BD59-A6C34878D82A}">
                    <a16:rowId xmlns:a16="http://schemas.microsoft.com/office/drawing/2014/main" val="10003"/>
                  </a:ext>
                </a:extLst>
              </a:tr>
              <a:tr h="370840">
                <a:tc rowSpan="2">
                  <a:txBody>
                    <a:bodyPr/>
                    <a:lstStyle/>
                    <a:p>
                      <a:r>
                        <a:rPr lang="fr-BE" dirty="0" err="1"/>
                        <a:t>Cobre</a:t>
                      </a:r>
                      <a:endParaRPr lang="fr-BE" dirty="0"/>
                    </a:p>
                  </a:txBody>
                  <a:tcPr/>
                </a:tc>
                <a:tc>
                  <a:txBody>
                    <a:bodyPr/>
                    <a:lstStyle/>
                    <a:p>
                      <a:r>
                        <a:rPr lang="fr-BE" dirty="0" err="1"/>
                        <a:t>Fundición</a:t>
                      </a:r>
                      <a:r>
                        <a:rPr lang="fr-BE" dirty="0"/>
                        <a:t>/</a:t>
                      </a:r>
                      <a:r>
                        <a:rPr lang="fr-BE" dirty="0" err="1"/>
                        <a:t>convertidor</a:t>
                      </a:r>
                      <a:r>
                        <a:rPr lang="fr-BE" baseline="0" dirty="0"/>
                        <a:t> y </a:t>
                      </a:r>
                      <a:r>
                        <a:rPr lang="fr-BE" baseline="0" dirty="0" err="1"/>
                        <a:t>electrorefino</a:t>
                      </a:r>
                      <a:endParaRPr lang="fr-BE" baseline="0" dirty="0"/>
                    </a:p>
                  </a:txBody>
                  <a:tcPr/>
                </a:tc>
                <a:tc>
                  <a:txBody>
                    <a:bodyPr/>
                    <a:lstStyle/>
                    <a:p>
                      <a:pPr algn="ctr"/>
                      <a:r>
                        <a:rPr lang="fr-BE" dirty="0"/>
                        <a:t>33</a:t>
                      </a:r>
                    </a:p>
                  </a:txBody>
                  <a:tcPr anchor="ctr"/>
                </a:tc>
                <a:tc>
                  <a:txBody>
                    <a:bodyPr/>
                    <a:lstStyle/>
                    <a:p>
                      <a:pPr algn="ctr"/>
                      <a:r>
                        <a:rPr lang="fr-BE" dirty="0"/>
                        <a:t>3.3</a:t>
                      </a:r>
                    </a:p>
                  </a:txBody>
                  <a:tcPr anchor="ctr"/>
                </a:tc>
                <a:tc>
                  <a:txBody>
                    <a:bodyPr/>
                    <a:lstStyle/>
                    <a:p>
                      <a:pPr algn="ctr"/>
                      <a:r>
                        <a:rPr lang="fr-BE" dirty="0"/>
                        <a:t>0.040</a:t>
                      </a:r>
                    </a:p>
                  </a:txBody>
                  <a:tcPr anchor="ctr"/>
                </a:tc>
                <a:tc>
                  <a:txBody>
                    <a:bodyPr/>
                    <a:lstStyle/>
                    <a:p>
                      <a:pPr algn="ctr"/>
                      <a:r>
                        <a:rPr lang="fr-BE" dirty="0"/>
                        <a:t>64</a:t>
                      </a:r>
                    </a:p>
                  </a:txBody>
                  <a:tcPr anchor="ctr"/>
                </a:tc>
                <a:extLst>
                  <a:ext uri="{0D108BD9-81ED-4DB2-BD59-A6C34878D82A}">
                    <a16:rowId xmlns:a16="http://schemas.microsoft.com/office/drawing/2014/main" val="10004"/>
                  </a:ext>
                </a:extLst>
              </a:tr>
              <a:tr h="370840">
                <a:tc vMerge="1">
                  <a:txBody>
                    <a:bodyPr/>
                    <a:lstStyle/>
                    <a:p>
                      <a:endParaRPr lang="fr-B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a:t>Pila de </a:t>
                      </a:r>
                      <a:r>
                        <a:rPr lang="fr-BE" baseline="0" dirty="0" err="1"/>
                        <a:t>lixiviados</a:t>
                      </a:r>
                      <a:r>
                        <a:rPr lang="fr-BE" baseline="0" dirty="0"/>
                        <a:t> y SX/EW</a:t>
                      </a:r>
                      <a:endParaRPr lang="fr-BE" dirty="0"/>
                    </a:p>
                  </a:txBody>
                  <a:tcPr/>
                </a:tc>
                <a:tc>
                  <a:txBody>
                    <a:bodyPr/>
                    <a:lstStyle/>
                    <a:p>
                      <a:pPr algn="ctr"/>
                      <a:r>
                        <a:rPr lang="fr-BE" dirty="0"/>
                        <a:t>64</a:t>
                      </a:r>
                    </a:p>
                  </a:txBody>
                  <a:tcPr anchor="ctr"/>
                </a:tc>
                <a:tc>
                  <a:txBody>
                    <a:bodyPr/>
                    <a:lstStyle/>
                    <a:p>
                      <a:pPr algn="ctr"/>
                      <a:r>
                        <a:rPr lang="fr-BE" dirty="0"/>
                        <a:t>6.2</a:t>
                      </a:r>
                    </a:p>
                  </a:txBody>
                  <a:tcPr anchor="ctr"/>
                </a:tc>
                <a:tc>
                  <a:txBody>
                    <a:bodyPr/>
                    <a:lstStyle/>
                    <a:p>
                      <a:pPr algn="ctr"/>
                      <a:r>
                        <a:rPr lang="fr-BE" dirty="0"/>
                        <a:t>-</a:t>
                      </a:r>
                    </a:p>
                  </a:txBody>
                  <a:tcPr anchor="ctr"/>
                </a:tc>
                <a:tc>
                  <a:txBody>
                    <a:bodyPr/>
                    <a:lstStyle/>
                    <a:p>
                      <a:pPr algn="ctr"/>
                      <a:r>
                        <a:rPr lang="fr-BE" dirty="0"/>
                        <a:t>125</a:t>
                      </a:r>
                    </a:p>
                  </a:txBody>
                  <a:tcPr anchor="ct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BF73EC7F-79ED-4C17-9829-92AE53B2AB65}" type="slidenum">
              <a:rPr lang="fr-BE" smtClean="0"/>
              <a:pPr/>
              <a:t>15</a:t>
            </a:fld>
            <a:endParaRPr lang="fr-BE"/>
          </a:p>
        </p:txBody>
      </p:sp>
      <p:sp>
        <p:nvSpPr>
          <p:cNvPr id="10" name="TextBox 9"/>
          <p:cNvSpPr txBox="1"/>
          <p:nvPr/>
        </p:nvSpPr>
        <p:spPr>
          <a:xfrm>
            <a:off x="467544" y="5373216"/>
            <a:ext cx="8208912" cy="646331"/>
          </a:xfrm>
          <a:prstGeom prst="rect">
            <a:avLst/>
          </a:prstGeom>
          <a:noFill/>
        </p:spPr>
        <p:txBody>
          <a:bodyPr wrap="square" rtlCol="0">
            <a:spAutoFit/>
          </a:bodyPr>
          <a:lstStyle/>
          <a:p>
            <a:r>
              <a:rPr lang="en-US" dirty="0"/>
              <a:t>GER: Gross Energy Requirement	       GWP: Global Warming </a:t>
            </a:r>
          </a:p>
          <a:p>
            <a:r>
              <a:rPr lang="en-US" dirty="0"/>
              <a:t>Potential AP: Acidification Potential	       SWB: Solid </a:t>
            </a:r>
            <a:r>
              <a:rPr lang="en-US" dirty="0" err="1"/>
              <a:t>Wast</a:t>
            </a:r>
            <a:r>
              <a:rPr lang="en-US" dirty="0"/>
              <a:t> Burden</a:t>
            </a:r>
          </a:p>
        </p:txBody>
      </p:sp>
    </p:spTree>
    <p:extLst>
      <p:ext uri="{BB962C8B-B14F-4D97-AF65-F5344CB8AC3E}">
        <p14:creationId xmlns:p14="http://schemas.microsoft.com/office/powerpoint/2010/main" val="2682386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Impactos</a:t>
            </a:r>
            <a:r>
              <a:rPr lang="en-US" dirty="0"/>
              <a:t> </a:t>
            </a:r>
            <a:r>
              <a:rPr lang="en-US" dirty="0" err="1"/>
              <a:t>medioambientales</a:t>
            </a:r>
            <a:r>
              <a:rPr lang="en-US" dirty="0"/>
              <a:t> para la </a:t>
            </a:r>
            <a:r>
              <a:rPr lang="en-US" dirty="0" err="1"/>
              <a:t>producción</a:t>
            </a:r>
            <a:r>
              <a:rPr lang="en-US" dirty="0"/>
              <a:t> de </a:t>
            </a:r>
            <a:r>
              <a:rPr lang="en-US" dirty="0" err="1"/>
              <a:t>metales</a:t>
            </a:r>
            <a:r>
              <a:rPr lang="en-US" dirty="0"/>
              <a:t> “cradle-to-gate” </a:t>
            </a:r>
            <a:r>
              <a:rPr lang="en-US" baseline="50000" dirty="0"/>
              <a:t>20</a:t>
            </a:r>
            <a:endParaRPr lang="fr-BE" baseline="50000" dirty="0"/>
          </a:p>
        </p:txBody>
      </p:sp>
      <p:sp>
        <p:nvSpPr>
          <p:cNvPr id="7" name="Text Placeholder 6"/>
          <p:cNvSpPr>
            <a:spLocks noGrp="1"/>
          </p:cNvSpPr>
          <p:nvPr>
            <p:ph type="body" idx="1"/>
          </p:nvPr>
        </p:nvSpPr>
        <p:spPr/>
        <p:txBody>
          <a:bodyPr>
            <a:normAutofit fontScale="62500" lnSpcReduction="20000"/>
          </a:bodyPr>
          <a:lstStyle/>
          <a:p>
            <a:r>
              <a:rPr lang="en-US" dirty="0"/>
              <a:t>Gross Energy Requirement para la </a:t>
            </a:r>
            <a:r>
              <a:rPr lang="en-US" dirty="0" err="1"/>
              <a:t>producción</a:t>
            </a:r>
            <a:r>
              <a:rPr lang="en-US" dirty="0"/>
              <a:t> “cradle-to-gate” de </a:t>
            </a:r>
            <a:r>
              <a:rPr lang="en-US" dirty="0" err="1"/>
              <a:t>varios</a:t>
            </a:r>
            <a:r>
              <a:rPr lang="en-US" dirty="0"/>
              <a:t> </a:t>
            </a:r>
            <a:r>
              <a:rPr lang="en-US" dirty="0" err="1"/>
              <a:t>metales</a:t>
            </a:r>
            <a:endParaRPr lang="en-US" dirty="0"/>
          </a:p>
        </p:txBody>
      </p:sp>
      <p:sp>
        <p:nvSpPr>
          <p:cNvPr id="19" name="Content Placeholder 18"/>
          <p:cNvSpPr>
            <a:spLocks noGrp="1"/>
          </p:cNvSpPr>
          <p:nvPr>
            <p:ph sz="half" idx="2"/>
          </p:nvPr>
        </p:nvSpPr>
        <p:spPr>
          <a:xfrm>
            <a:off x="2548036" y="2174875"/>
            <a:ext cx="4040188" cy="543189"/>
          </a:xfrm>
        </p:spPr>
        <p:txBody>
          <a:bodyPr>
            <a:normAutofit/>
          </a:bodyPr>
          <a:lstStyle/>
          <a:p>
            <a:pPr marL="0" indent="0" algn="ctr">
              <a:buNone/>
            </a:pPr>
            <a:r>
              <a:rPr lang="fr-BE" sz="1800" dirty="0">
                <a:solidFill>
                  <a:srgbClr val="FF0000"/>
                </a:solidFill>
              </a:rPr>
              <a:t>(sin </a:t>
            </a:r>
            <a:r>
              <a:rPr lang="fr-BE" sz="1800" dirty="0" err="1">
                <a:solidFill>
                  <a:srgbClr val="FF0000"/>
                </a:solidFill>
              </a:rPr>
              <a:t>considerar</a:t>
            </a:r>
            <a:r>
              <a:rPr lang="fr-BE" sz="1800" dirty="0">
                <a:solidFill>
                  <a:srgbClr val="FF0000"/>
                </a:solidFill>
              </a:rPr>
              <a:t> </a:t>
            </a:r>
            <a:r>
              <a:rPr lang="fr-BE" sz="1800" dirty="0" err="1">
                <a:solidFill>
                  <a:srgbClr val="FF0000"/>
                </a:solidFill>
              </a:rPr>
              <a:t>reciclaje</a:t>
            </a:r>
            <a:r>
              <a:rPr lang="fr-BE" sz="1800" dirty="0">
                <a:solidFill>
                  <a:srgbClr val="FF0000"/>
                </a:solidFill>
              </a:rPr>
              <a:t>)</a:t>
            </a:r>
          </a:p>
        </p:txBody>
      </p:sp>
      <p:sp>
        <p:nvSpPr>
          <p:cNvPr id="9" name="Text Placeholder 8"/>
          <p:cNvSpPr>
            <a:spLocks noGrp="1"/>
          </p:cNvSpPr>
          <p:nvPr>
            <p:ph type="body" sz="quarter" idx="3"/>
          </p:nvPr>
        </p:nvSpPr>
        <p:spPr/>
        <p:txBody>
          <a:bodyPr>
            <a:normAutofit fontScale="62500" lnSpcReduction="20000"/>
          </a:bodyPr>
          <a:lstStyle/>
          <a:p>
            <a:r>
              <a:rPr lang="en-US" dirty="0"/>
              <a:t>Global Warming Potential para la </a:t>
            </a:r>
            <a:r>
              <a:rPr lang="en-US" dirty="0" err="1"/>
              <a:t>producción</a:t>
            </a:r>
            <a:r>
              <a:rPr lang="en-US" dirty="0"/>
              <a:t> “cradle-to-gate” de </a:t>
            </a:r>
            <a:r>
              <a:rPr lang="en-US" dirty="0" err="1"/>
              <a:t>varios</a:t>
            </a:r>
            <a:r>
              <a:rPr lang="en-US" dirty="0"/>
              <a:t> </a:t>
            </a:r>
            <a:r>
              <a:rPr lang="en-US" dirty="0" err="1"/>
              <a:t>metales</a:t>
            </a:r>
            <a:endParaRPr lang="en-US" dirty="0"/>
          </a:p>
        </p:txBody>
      </p:sp>
      <p:sp>
        <p:nvSpPr>
          <p:cNvPr id="3" name="Slide Number Placeholder 2"/>
          <p:cNvSpPr>
            <a:spLocks noGrp="1"/>
          </p:cNvSpPr>
          <p:nvPr>
            <p:ph type="sldNum" sz="quarter" idx="12"/>
          </p:nvPr>
        </p:nvSpPr>
        <p:spPr/>
        <p:txBody>
          <a:bodyPr/>
          <a:lstStyle/>
          <a:p>
            <a:fld id="{BF73EC7F-79ED-4C17-9829-92AE53B2AB65}" type="slidenum">
              <a:rPr lang="fr-BE" smtClean="0"/>
              <a:pPr/>
              <a:t>16</a:t>
            </a:fld>
            <a:endParaRPr lang="fr-BE"/>
          </a:p>
        </p:txBody>
      </p:sp>
      <p:pic>
        <p:nvPicPr>
          <p:cNvPr id="4" name="Grafik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1520" y="2718064"/>
            <a:ext cx="8604000" cy="2655152"/>
          </a:xfrm>
          <a:prstGeom prst="rect">
            <a:avLst/>
          </a:prstGeom>
        </p:spPr>
      </p:pic>
    </p:spTree>
    <p:extLst>
      <p:ext uri="{BB962C8B-B14F-4D97-AF65-F5344CB8AC3E}">
        <p14:creationId xmlns:p14="http://schemas.microsoft.com/office/powerpoint/2010/main" val="1268065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a:noAutofit/>
          </a:bodyPr>
          <a:lstStyle/>
          <a:p>
            <a:r>
              <a:rPr lang="en-US" sz="2800" dirty="0"/>
              <a:t>Los </a:t>
            </a:r>
            <a:r>
              <a:rPr lang="en-US" sz="2800" dirty="0" err="1"/>
              <a:t>materiales</a:t>
            </a:r>
            <a:r>
              <a:rPr lang="en-US" sz="2800" dirty="0"/>
              <a:t> no se </a:t>
            </a:r>
            <a:r>
              <a:rPr lang="en-US" sz="2800" dirty="0" err="1"/>
              <a:t>emplean</a:t>
            </a:r>
            <a:r>
              <a:rPr lang="en-US" sz="2800" dirty="0"/>
              <a:t> </a:t>
            </a:r>
            <a:r>
              <a:rPr lang="en-US" sz="2800" dirty="0" err="1"/>
              <a:t>en</a:t>
            </a:r>
            <a:r>
              <a:rPr lang="en-US" sz="2800" dirty="0"/>
              <a:t> la </a:t>
            </a:r>
            <a:r>
              <a:rPr lang="en-US" sz="2800" dirty="0" err="1"/>
              <a:t>misma</a:t>
            </a:r>
            <a:r>
              <a:rPr lang="en-US" sz="2800" dirty="0"/>
              <a:t> </a:t>
            </a:r>
            <a:r>
              <a:rPr lang="en-US" sz="2800" dirty="0" err="1"/>
              <a:t>cantidad</a:t>
            </a:r>
            <a:r>
              <a:rPr lang="en-US" sz="2800" dirty="0"/>
              <a:t> para un </a:t>
            </a:r>
            <a:r>
              <a:rPr lang="en-US" sz="2800" dirty="0" err="1"/>
              <a:t>mismo</a:t>
            </a:r>
            <a:r>
              <a:rPr lang="en-US" sz="2800" dirty="0"/>
              <a:t> </a:t>
            </a:r>
            <a:r>
              <a:rPr lang="en-US" sz="2800" dirty="0" err="1"/>
              <a:t>servicio</a:t>
            </a:r>
            <a:r>
              <a:rPr lang="en-US" sz="2800" dirty="0"/>
              <a:t> o </a:t>
            </a:r>
            <a:r>
              <a:rPr lang="en-US" sz="2800" dirty="0" err="1"/>
              <a:t>función</a:t>
            </a:r>
            <a:r>
              <a:rPr lang="en-US" sz="2800" dirty="0"/>
              <a:t> </a:t>
            </a:r>
            <a:r>
              <a:rPr lang="en-US" sz="2800" baseline="50000" dirty="0"/>
              <a:t>21</a:t>
            </a:r>
            <a:br>
              <a:rPr lang="en-US" sz="2800" dirty="0"/>
            </a:br>
            <a:br>
              <a:rPr lang="en-US" sz="2800" dirty="0"/>
            </a:br>
            <a:r>
              <a:rPr lang="en-US" sz="2000" dirty="0" err="1"/>
              <a:t>Ejemplo</a:t>
            </a:r>
            <a:r>
              <a:rPr lang="en-US" sz="2000" dirty="0"/>
              <a:t>: </a:t>
            </a:r>
            <a:br>
              <a:rPr lang="en-US" sz="2000" dirty="0"/>
            </a:br>
            <a:r>
              <a:rPr lang="en-US" sz="2000" dirty="0" err="1"/>
              <a:t>Potencial</a:t>
            </a:r>
            <a:r>
              <a:rPr lang="en-US" sz="2000" dirty="0"/>
              <a:t> </a:t>
            </a:r>
            <a:r>
              <a:rPr lang="en-US" sz="2000" dirty="0" err="1"/>
              <a:t>impacto</a:t>
            </a:r>
            <a:r>
              <a:rPr lang="en-US" sz="2000" dirty="0"/>
              <a:t> </a:t>
            </a:r>
            <a:r>
              <a:rPr lang="en-US" sz="2000" dirty="0" err="1"/>
              <a:t>ambiental</a:t>
            </a:r>
            <a:r>
              <a:rPr lang="en-US" sz="2000" dirty="0"/>
              <a:t> para 3 </a:t>
            </a:r>
            <a:r>
              <a:rPr lang="en-US" sz="2000" dirty="0" err="1"/>
              <a:t>diferentes</a:t>
            </a:r>
            <a:r>
              <a:rPr lang="en-US" sz="2000" dirty="0"/>
              <a:t> </a:t>
            </a:r>
            <a:r>
              <a:rPr lang="en-US" sz="2000" dirty="0" err="1"/>
              <a:t>tipos</a:t>
            </a:r>
            <a:r>
              <a:rPr lang="en-US" sz="2000" dirty="0"/>
              <a:t> de </a:t>
            </a:r>
            <a:r>
              <a:rPr lang="en-US" sz="2000" dirty="0" err="1"/>
              <a:t>fachadas</a:t>
            </a:r>
            <a:r>
              <a:rPr lang="en-US" sz="2400" dirty="0"/>
              <a:t>. </a:t>
            </a:r>
            <a:endParaRPr lang="fr-BE"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19677665"/>
              </p:ext>
            </p:extLst>
          </p:nvPr>
        </p:nvGraphicFramePr>
        <p:xfrm>
          <a:off x="457200" y="2547347"/>
          <a:ext cx="8229600" cy="2661920"/>
        </p:xfrm>
        <a:graphic>
          <a:graphicData uri="http://schemas.openxmlformats.org/drawingml/2006/table">
            <a:tbl>
              <a:tblPr firstRow="1" bandRow="1">
                <a:tableStyleId>{9DCAF9ED-07DC-4A11-8D7F-57B35C25682E}</a:tableStyleId>
              </a:tblPr>
              <a:tblGrid>
                <a:gridCol w="2386608">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fr-BE" dirty="0" err="1"/>
                        <a:t>Material</a:t>
                      </a:r>
                      <a:endParaRPr lang="fr-BE" dirty="0">
                        <a:latin typeface="+mn-lt"/>
                      </a:endParaRPr>
                    </a:p>
                  </a:txBody>
                  <a:tcPr/>
                </a:tc>
                <a:tc>
                  <a:txBody>
                    <a:bodyPr/>
                    <a:lstStyle/>
                    <a:p>
                      <a:pPr algn="ctr" fontAlgn="ctr"/>
                      <a:r>
                        <a:rPr lang="de-DE" sz="1600" u="none" strike="noStrike" dirty="0">
                          <a:effectLst/>
                        </a:rPr>
                        <a:t>PED (MJ/m</a:t>
                      </a:r>
                      <a:r>
                        <a:rPr lang="de-DE" sz="1600" u="none" strike="noStrike" baseline="30000" dirty="0">
                          <a:effectLst/>
                        </a:rPr>
                        <a:t>2</a:t>
                      </a:r>
                      <a:r>
                        <a:rPr lang="de-DE" sz="1600" u="none" strike="noStrike" dirty="0">
                          <a:effectLst/>
                        </a:rPr>
                        <a:t>)</a:t>
                      </a:r>
                      <a:endParaRPr lang="de-DE" sz="1600" b="1" i="0" u="none" strike="noStrike" dirty="0">
                        <a:solidFill>
                          <a:schemeClr val="bg1"/>
                        </a:solidFill>
                        <a:effectLst/>
                        <a:latin typeface="+mn-lt"/>
                      </a:endParaRPr>
                    </a:p>
                  </a:txBody>
                  <a:tcPr marL="9525" marR="9525" marT="9525" marB="0" anchor="ctr"/>
                </a:tc>
                <a:tc>
                  <a:txBody>
                    <a:bodyPr/>
                    <a:lstStyle/>
                    <a:p>
                      <a:pPr algn="ctr" fontAlgn="ctr"/>
                      <a:r>
                        <a:rPr lang="de-DE" sz="1600" u="none" strike="noStrike" dirty="0">
                          <a:effectLst/>
                        </a:rPr>
                        <a:t>GWP (Kg</a:t>
                      </a:r>
                      <a:r>
                        <a:rPr lang="de-DE" sz="1600" u="none" strike="noStrike" baseline="0" dirty="0">
                          <a:effectLst/>
                        </a:rPr>
                        <a:t> </a:t>
                      </a:r>
                      <a:r>
                        <a:rPr lang="de-DE" sz="1600" u="none" strike="noStrike" baseline="-25000" dirty="0">
                          <a:effectLst/>
                        </a:rPr>
                        <a:t>CO</a:t>
                      </a:r>
                      <a:r>
                        <a:rPr lang="de-DE" sz="1600" u="none" strike="noStrike" baseline="-46000" dirty="0">
                          <a:effectLst/>
                        </a:rPr>
                        <a:t>2</a:t>
                      </a:r>
                      <a:r>
                        <a:rPr lang="de-DE" sz="1600" u="none" strike="noStrike" baseline="-25000" dirty="0">
                          <a:effectLst/>
                        </a:rPr>
                        <a:t>-eq. </a:t>
                      </a:r>
                      <a:r>
                        <a:rPr lang="de-DE" sz="1600" u="none" strike="noStrike" dirty="0">
                          <a:effectLst/>
                        </a:rPr>
                        <a:t>/m</a:t>
                      </a:r>
                      <a:r>
                        <a:rPr lang="de-DE" sz="1600" u="none" strike="noStrike" baseline="30000" dirty="0">
                          <a:effectLst/>
                        </a:rPr>
                        <a:t>2</a:t>
                      </a:r>
                      <a:r>
                        <a:rPr lang="de-DE" sz="1600" u="none" strike="noStrike" baseline="0" dirty="0">
                          <a:effectLst/>
                        </a:rPr>
                        <a:t>)</a:t>
                      </a:r>
                      <a:endParaRPr lang="de-DE" sz="1600" b="1" i="0" u="none" strike="noStrike" dirty="0">
                        <a:solidFill>
                          <a:schemeClr val="bg1"/>
                        </a:solidFill>
                        <a:effectLst/>
                        <a:latin typeface="+mn-lt"/>
                      </a:endParaRPr>
                    </a:p>
                  </a:txBody>
                  <a:tcPr marL="9525" marR="9525" marT="9525" marB="0" anchor="ctr"/>
                </a:tc>
                <a:tc>
                  <a:txBody>
                    <a:bodyPr/>
                    <a:lstStyle/>
                    <a:p>
                      <a:pPr algn="ctr" fontAlgn="ctr"/>
                      <a:r>
                        <a:rPr lang="en-US" sz="1600" u="none" strike="noStrike" noProof="0" dirty="0">
                          <a:effectLst/>
                        </a:rPr>
                        <a:t>Fin de </a:t>
                      </a:r>
                      <a:r>
                        <a:rPr lang="en-US" sz="1600" u="none" strike="noStrike" noProof="0" dirty="0" err="1">
                          <a:effectLst/>
                        </a:rPr>
                        <a:t>vida</a:t>
                      </a:r>
                      <a:r>
                        <a:rPr lang="en-US" sz="1600" u="none" strike="noStrike" noProof="0" dirty="0">
                          <a:effectLst/>
                        </a:rPr>
                        <a:t> (EOL) </a:t>
                      </a:r>
                      <a:endParaRPr lang="en-US" sz="1600" b="1" i="0" u="none" strike="noStrike" noProof="0" dirty="0">
                        <a:solidFill>
                          <a:schemeClr val="bg1"/>
                        </a:solidFill>
                        <a:effectLst/>
                        <a:latin typeface="+mn-lt"/>
                      </a:endParaRPr>
                    </a:p>
                  </a:txBody>
                  <a:tcPr marL="9525" marR="9525" marT="9525" marB="0" anchor="ctr"/>
                </a:tc>
                <a:extLst>
                  <a:ext uri="{0D108BD9-81ED-4DB2-BD59-A6C34878D82A}">
                    <a16:rowId xmlns:a16="http://schemas.microsoft.com/office/drawing/2014/main" val="10000"/>
                  </a:ext>
                </a:extLst>
              </a:tr>
              <a:tr h="370840">
                <a:tc>
                  <a:txBody>
                    <a:bodyPr/>
                    <a:lstStyle/>
                    <a:p>
                      <a:r>
                        <a:rPr lang="fr-BE" dirty="0" err="1"/>
                        <a:t>Laminados</a:t>
                      </a:r>
                      <a:r>
                        <a:rPr lang="fr-BE" baseline="0" dirty="0"/>
                        <a:t> a </a:t>
                      </a:r>
                      <a:r>
                        <a:rPr lang="fr-BE" baseline="0" dirty="0" err="1"/>
                        <a:t>alta</a:t>
                      </a:r>
                      <a:r>
                        <a:rPr lang="fr-BE" baseline="0" dirty="0"/>
                        <a:t> </a:t>
                      </a:r>
                      <a:r>
                        <a:rPr lang="fr-BE" baseline="0" dirty="0" err="1"/>
                        <a:t>presión</a:t>
                      </a:r>
                      <a:r>
                        <a:rPr lang="fr-BE" baseline="0" dirty="0"/>
                        <a:t> </a:t>
                      </a:r>
                      <a:r>
                        <a:rPr lang="fr-BE" dirty="0" err="1"/>
                        <a:t>Trespa</a:t>
                      </a:r>
                      <a:r>
                        <a:rPr lang="fr-BE" dirty="0">
                          <a:sym typeface="Symbol"/>
                        </a:rPr>
                        <a:t></a:t>
                      </a:r>
                      <a:endParaRPr lang="fr-BE" dirty="0">
                        <a:latin typeface="+mn-lt"/>
                      </a:endParaRPr>
                    </a:p>
                  </a:txBody>
                  <a:tcPr/>
                </a:tc>
                <a:tc>
                  <a:txBody>
                    <a:bodyPr/>
                    <a:lstStyle/>
                    <a:p>
                      <a:pPr algn="ctr"/>
                      <a:r>
                        <a:rPr lang="fr-BE" dirty="0"/>
                        <a:t>759.3</a:t>
                      </a:r>
                      <a:endParaRPr lang="fr-BE" dirty="0">
                        <a:latin typeface="+mn-lt"/>
                      </a:endParaRPr>
                    </a:p>
                  </a:txBody>
                  <a:tcPr/>
                </a:tc>
                <a:tc>
                  <a:txBody>
                    <a:bodyPr/>
                    <a:lstStyle/>
                    <a:p>
                      <a:pPr algn="ctr"/>
                      <a:r>
                        <a:rPr lang="fr-BE" dirty="0"/>
                        <a:t>23.9</a:t>
                      </a:r>
                      <a:endParaRPr lang="fr-BE" dirty="0">
                        <a:latin typeface="+mn-lt"/>
                      </a:endParaRPr>
                    </a:p>
                  </a:txBody>
                  <a:tcPr/>
                </a:tc>
                <a:tc>
                  <a:txBody>
                    <a:bodyPr/>
                    <a:lstStyle/>
                    <a:p>
                      <a:r>
                        <a:rPr lang="fr-BE" dirty="0"/>
                        <a:t>50% </a:t>
                      </a:r>
                      <a:r>
                        <a:rPr lang="fr-BE" dirty="0" err="1"/>
                        <a:t>reciclado</a:t>
                      </a:r>
                      <a:r>
                        <a:rPr lang="fr-BE" dirty="0"/>
                        <a:t> + 50% </a:t>
                      </a:r>
                      <a:r>
                        <a:rPr lang="fr-BE" dirty="0" err="1"/>
                        <a:t>vertedero</a:t>
                      </a:r>
                      <a:endParaRPr lang="fr-BE" dirty="0">
                        <a:latin typeface="+mn-lt"/>
                      </a:endParaRPr>
                    </a:p>
                  </a:txBody>
                  <a:tcPr/>
                </a:tc>
                <a:extLst>
                  <a:ext uri="{0D108BD9-81ED-4DB2-BD59-A6C34878D82A}">
                    <a16:rowId xmlns:a16="http://schemas.microsoft.com/office/drawing/2014/main" val="10001"/>
                  </a:ext>
                </a:extLst>
              </a:tr>
              <a:tr h="370840">
                <a:tc>
                  <a:txBody>
                    <a:bodyPr/>
                    <a:lstStyle/>
                    <a:p>
                      <a:r>
                        <a:rPr lang="fr-BE" dirty="0" err="1"/>
                        <a:t>Generic</a:t>
                      </a:r>
                      <a:r>
                        <a:rPr lang="fr-BE" dirty="0"/>
                        <a:t> </a:t>
                      </a:r>
                      <a:r>
                        <a:rPr lang="fr-BE" dirty="0" err="1"/>
                        <a:t>stucco</a:t>
                      </a:r>
                      <a:endParaRPr lang="fr-BE" dirty="0">
                        <a:latin typeface="+mn-lt"/>
                      </a:endParaRPr>
                    </a:p>
                  </a:txBody>
                  <a:tcPr/>
                </a:tc>
                <a:tc>
                  <a:txBody>
                    <a:bodyPr/>
                    <a:lstStyle/>
                    <a:p>
                      <a:pPr algn="ctr"/>
                      <a:r>
                        <a:rPr lang="fr-BE" dirty="0"/>
                        <a:t>144.2</a:t>
                      </a:r>
                      <a:endParaRPr lang="fr-BE" dirty="0">
                        <a:latin typeface="+mn-lt"/>
                      </a:endParaRPr>
                    </a:p>
                  </a:txBody>
                  <a:tcPr/>
                </a:tc>
                <a:tc>
                  <a:txBody>
                    <a:bodyPr/>
                    <a:lstStyle/>
                    <a:p>
                      <a:pPr algn="ctr"/>
                      <a:r>
                        <a:rPr lang="fr-BE" dirty="0"/>
                        <a:t>12.7</a:t>
                      </a:r>
                      <a:endParaRPr lang="fr-BE" dirty="0">
                        <a:latin typeface="+mn-lt"/>
                      </a:endParaRPr>
                    </a:p>
                  </a:txBody>
                  <a:tcPr/>
                </a:tc>
                <a:tc>
                  <a:txBody>
                    <a:bodyPr/>
                    <a:lstStyle/>
                    <a:p>
                      <a:r>
                        <a:rPr lang="fr-BE" dirty="0">
                          <a:latin typeface="+mn-lt"/>
                        </a:rPr>
                        <a:t>No</a:t>
                      </a:r>
                      <a:r>
                        <a:rPr lang="fr-BE" baseline="0" dirty="0">
                          <a:latin typeface="+mn-lt"/>
                        </a:rPr>
                        <a:t> se </a:t>
                      </a:r>
                      <a:r>
                        <a:rPr lang="fr-BE" baseline="0" dirty="0" err="1">
                          <a:latin typeface="+mn-lt"/>
                        </a:rPr>
                        <a:t>recicla</a:t>
                      </a:r>
                      <a:endParaRPr lang="fr-BE" dirty="0">
                        <a:latin typeface="+mn-lt"/>
                      </a:endParaRPr>
                    </a:p>
                  </a:txBody>
                  <a:tcPr/>
                </a:tc>
                <a:extLst>
                  <a:ext uri="{0D108BD9-81ED-4DB2-BD59-A6C34878D82A}">
                    <a16:rowId xmlns:a16="http://schemas.microsoft.com/office/drawing/2014/main" val="10002"/>
                  </a:ext>
                </a:extLst>
              </a:tr>
              <a:tr h="370840">
                <a:tc>
                  <a:txBody>
                    <a:bodyPr/>
                    <a:lstStyle/>
                    <a:p>
                      <a:r>
                        <a:rPr lang="fr-BE" dirty="0" err="1"/>
                        <a:t>Acero</a:t>
                      </a:r>
                      <a:r>
                        <a:rPr lang="fr-BE" baseline="0" dirty="0"/>
                        <a:t> </a:t>
                      </a:r>
                      <a:r>
                        <a:rPr lang="fr-BE" baseline="0" dirty="0" err="1"/>
                        <a:t>inoxidable</a:t>
                      </a:r>
                      <a:r>
                        <a:rPr lang="fr-BE" dirty="0"/>
                        <a:t> 0.5mm</a:t>
                      </a:r>
                      <a:endParaRPr lang="fr-BE" dirty="0">
                        <a:latin typeface="+mn-lt"/>
                      </a:endParaRPr>
                    </a:p>
                  </a:txBody>
                  <a:tcPr/>
                </a:tc>
                <a:tc>
                  <a:txBody>
                    <a:bodyPr/>
                    <a:lstStyle/>
                    <a:p>
                      <a:pPr algn="ctr"/>
                      <a:r>
                        <a:rPr lang="fr-BE" dirty="0"/>
                        <a:t>140.5</a:t>
                      </a:r>
                      <a:endParaRPr lang="fr-BE" dirty="0">
                        <a:latin typeface="+mn-lt"/>
                      </a:endParaRPr>
                    </a:p>
                  </a:txBody>
                  <a:tcPr/>
                </a:tc>
                <a:tc>
                  <a:txBody>
                    <a:bodyPr/>
                    <a:lstStyle/>
                    <a:p>
                      <a:pPr algn="ctr"/>
                      <a:r>
                        <a:rPr lang="fr-BE" dirty="0"/>
                        <a:t>7.2</a:t>
                      </a:r>
                      <a:endParaRPr lang="fr-BE" dirty="0">
                        <a:latin typeface="+mn-lt"/>
                      </a:endParaRPr>
                    </a:p>
                  </a:txBody>
                  <a:tcPr/>
                </a:tc>
                <a:tc>
                  <a:txBody>
                    <a:bodyPr/>
                    <a:lstStyle/>
                    <a:p>
                      <a:r>
                        <a:rPr lang="fr-BE" dirty="0"/>
                        <a:t>RR = 95%</a:t>
                      </a:r>
                      <a:endParaRPr lang="fr-BE" dirty="0">
                        <a:latin typeface="+mn-lt"/>
                      </a:endParaRPr>
                    </a:p>
                  </a:txBody>
                  <a:tcPr/>
                </a:tc>
                <a:extLst>
                  <a:ext uri="{0D108BD9-81ED-4DB2-BD59-A6C34878D82A}">
                    <a16:rowId xmlns:a16="http://schemas.microsoft.com/office/drawing/2014/main" val="10003"/>
                  </a:ext>
                </a:extLst>
              </a:tr>
              <a:tr h="370840">
                <a:tc>
                  <a:txBody>
                    <a:bodyPr/>
                    <a:lstStyle/>
                    <a:p>
                      <a:r>
                        <a:rPr lang="fr-BE" dirty="0" err="1"/>
                        <a:t>Acero</a:t>
                      </a:r>
                      <a:r>
                        <a:rPr lang="fr-BE" baseline="0" dirty="0"/>
                        <a:t> </a:t>
                      </a:r>
                      <a:r>
                        <a:rPr lang="fr-BE" baseline="0" dirty="0" err="1"/>
                        <a:t>inoxidable</a:t>
                      </a:r>
                      <a:r>
                        <a:rPr lang="fr-BE" dirty="0"/>
                        <a:t> 0.8 mm</a:t>
                      </a:r>
                      <a:endParaRPr lang="fr-BE" dirty="0">
                        <a:latin typeface="+mn-lt"/>
                      </a:endParaRPr>
                    </a:p>
                  </a:txBody>
                  <a:tcPr/>
                </a:tc>
                <a:tc>
                  <a:txBody>
                    <a:bodyPr/>
                    <a:lstStyle/>
                    <a:p>
                      <a:pPr algn="ctr"/>
                      <a:r>
                        <a:rPr lang="fr-BE" dirty="0"/>
                        <a:t>191.7</a:t>
                      </a:r>
                      <a:endParaRPr lang="fr-BE" dirty="0">
                        <a:latin typeface="+mn-lt"/>
                      </a:endParaRPr>
                    </a:p>
                  </a:txBody>
                  <a:tcPr/>
                </a:tc>
                <a:tc>
                  <a:txBody>
                    <a:bodyPr/>
                    <a:lstStyle/>
                    <a:p>
                      <a:pPr algn="ctr"/>
                      <a:r>
                        <a:rPr lang="fr-BE" dirty="0"/>
                        <a:t>11.3</a:t>
                      </a:r>
                      <a:endParaRPr lang="fr-BE" dirty="0">
                        <a:latin typeface="+mn-lt"/>
                      </a:endParaRPr>
                    </a:p>
                  </a:txBody>
                  <a:tcPr/>
                </a:tc>
                <a:tc>
                  <a:txBody>
                    <a:bodyPr/>
                    <a:lstStyle/>
                    <a:p>
                      <a:r>
                        <a:rPr lang="fr-BE" dirty="0"/>
                        <a:t>RR = 95%</a:t>
                      </a:r>
                      <a:endParaRPr lang="fr-BE" dirty="0">
                        <a:latin typeface="+mn-lt"/>
                      </a:endParaRPr>
                    </a:p>
                  </a:txBody>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fld id="{BF73EC7F-79ED-4C17-9829-92AE53B2AB65}" type="slidenum">
              <a:rPr lang="fr-BE" smtClean="0"/>
              <a:t>17</a:t>
            </a:fld>
            <a:endParaRPr lang="fr-BE"/>
          </a:p>
        </p:txBody>
      </p:sp>
    </p:spTree>
    <p:extLst>
      <p:ext uri="{BB962C8B-B14F-4D97-AF65-F5344CB8AC3E}">
        <p14:creationId xmlns:p14="http://schemas.microsoft.com/office/powerpoint/2010/main" val="13703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en-US" sz="2800" dirty="0" err="1"/>
              <a:t>Eficiencia</a:t>
            </a:r>
            <a:r>
              <a:rPr lang="en-US" sz="2800" dirty="0"/>
              <a:t> de </a:t>
            </a:r>
            <a:r>
              <a:rPr lang="en-US" sz="2800" dirty="0" err="1"/>
              <a:t>los</a:t>
            </a:r>
            <a:r>
              <a:rPr lang="en-US" sz="2800" dirty="0"/>
              <a:t> </a:t>
            </a:r>
            <a:r>
              <a:rPr lang="en-US" sz="2800" dirty="0" err="1"/>
              <a:t>materiales</a:t>
            </a:r>
            <a:endParaRPr lang="fr-BE" sz="2800" dirty="0"/>
          </a:p>
        </p:txBody>
      </p:sp>
      <p:sp>
        <p:nvSpPr>
          <p:cNvPr id="3" name="Content Placeholder 2"/>
          <p:cNvSpPr>
            <a:spLocks noGrp="1"/>
          </p:cNvSpPr>
          <p:nvPr>
            <p:ph idx="1"/>
          </p:nvPr>
        </p:nvSpPr>
        <p:spPr>
          <a:xfrm>
            <a:off x="457200" y="1600200"/>
            <a:ext cx="8229600" cy="3701008"/>
          </a:xfrm>
        </p:spPr>
        <p:txBody>
          <a:bodyPr>
            <a:normAutofit lnSpcReduction="10000"/>
          </a:bodyPr>
          <a:lstStyle/>
          <a:p>
            <a:pPr marL="0" indent="0" algn="just">
              <a:buNone/>
            </a:pPr>
            <a:r>
              <a:rPr lang="en-US" sz="2400" b="1" dirty="0" err="1"/>
              <a:t>Reducir</a:t>
            </a:r>
            <a:r>
              <a:rPr lang="en-US" sz="2400" b="1" dirty="0"/>
              <a:t>: </a:t>
            </a:r>
          </a:p>
          <a:p>
            <a:pPr marL="0" indent="0" algn="just">
              <a:buNone/>
            </a:pPr>
            <a:r>
              <a:rPr lang="en-US" sz="2400" dirty="0"/>
              <a:t>La </a:t>
            </a:r>
            <a:r>
              <a:rPr lang="en-US" sz="2400" dirty="0" err="1"/>
              <a:t>cantidad</a:t>
            </a:r>
            <a:r>
              <a:rPr lang="en-US" sz="2400" dirty="0"/>
              <a:t> de </a:t>
            </a:r>
            <a:r>
              <a:rPr lang="en-US" sz="2400" dirty="0" err="1"/>
              <a:t>materias</a:t>
            </a:r>
            <a:r>
              <a:rPr lang="en-US" sz="2400" dirty="0"/>
              <a:t> </a:t>
            </a:r>
            <a:r>
              <a:rPr lang="en-US" sz="2400" dirty="0" err="1"/>
              <a:t>primas</a:t>
            </a:r>
            <a:r>
              <a:rPr lang="en-US" sz="2400" dirty="0"/>
              <a:t> </a:t>
            </a:r>
            <a:r>
              <a:rPr lang="en-US" sz="2400" dirty="0" err="1"/>
              <a:t>necesarias</a:t>
            </a:r>
            <a:r>
              <a:rPr lang="en-US" sz="2400" dirty="0"/>
              <a:t> para </a:t>
            </a:r>
            <a:r>
              <a:rPr lang="en-US" sz="2400" dirty="0" err="1"/>
              <a:t>producir</a:t>
            </a:r>
            <a:r>
              <a:rPr lang="en-US" sz="2400" dirty="0"/>
              <a:t> </a:t>
            </a:r>
            <a:r>
              <a:rPr lang="en-US" sz="2400" dirty="0" err="1"/>
              <a:t>acero</a:t>
            </a:r>
            <a:r>
              <a:rPr lang="en-US" sz="2400" dirty="0"/>
              <a:t> </a:t>
            </a:r>
            <a:r>
              <a:rPr lang="en-US" sz="2400" dirty="0" err="1"/>
              <a:t>inoxidable</a:t>
            </a:r>
            <a:r>
              <a:rPr lang="en-US" sz="2400" dirty="0"/>
              <a:t> (40%), </a:t>
            </a:r>
            <a:r>
              <a:rPr lang="en-US" sz="2400" dirty="0" err="1"/>
              <a:t>tiene</a:t>
            </a:r>
            <a:r>
              <a:rPr lang="en-US" sz="2400" dirty="0"/>
              <a:t> </a:t>
            </a:r>
            <a:r>
              <a:rPr lang="en-US" sz="2400" dirty="0" err="1"/>
              <a:t>como</a:t>
            </a:r>
            <a:r>
              <a:rPr lang="en-US" sz="2400" dirty="0"/>
              <a:t> </a:t>
            </a:r>
            <a:r>
              <a:rPr lang="en-US" sz="2400" dirty="0" err="1"/>
              <a:t>consecuencia</a:t>
            </a:r>
            <a:r>
              <a:rPr lang="en-US" sz="2400" dirty="0"/>
              <a:t> un </a:t>
            </a:r>
            <a:r>
              <a:rPr lang="en-US" sz="2400" dirty="0" err="1"/>
              <a:t>descenso</a:t>
            </a:r>
            <a:r>
              <a:rPr lang="en-US" sz="2400" dirty="0"/>
              <a:t> </a:t>
            </a:r>
            <a:r>
              <a:rPr lang="en-US" sz="2400" dirty="0" err="1"/>
              <a:t>en</a:t>
            </a:r>
            <a:r>
              <a:rPr lang="en-US" sz="2400" dirty="0"/>
              <a:t> las </a:t>
            </a:r>
            <a:r>
              <a:rPr lang="en-US" sz="2400" dirty="0" err="1"/>
              <a:t>emisiones</a:t>
            </a:r>
            <a:r>
              <a:rPr lang="en-US" sz="2400" dirty="0"/>
              <a:t> de CO2 . </a:t>
            </a:r>
          </a:p>
          <a:p>
            <a:pPr marL="0" indent="0" algn="just">
              <a:buNone/>
            </a:pPr>
            <a:endParaRPr lang="en-US" sz="2400" dirty="0"/>
          </a:p>
          <a:p>
            <a:pPr marL="0" indent="0" algn="just">
              <a:buNone/>
            </a:pPr>
            <a:r>
              <a:rPr lang="en-US" sz="2400" b="1" dirty="0" err="1"/>
              <a:t>Reutilizar</a:t>
            </a:r>
            <a:r>
              <a:rPr lang="en-US" sz="2400" b="1" dirty="0"/>
              <a:t>:</a:t>
            </a:r>
          </a:p>
          <a:p>
            <a:pPr marL="0" indent="0" algn="just">
              <a:buNone/>
            </a:pPr>
            <a:r>
              <a:rPr lang="en-US" sz="2400" dirty="0"/>
              <a:t>La </a:t>
            </a:r>
            <a:r>
              <a:rPr lang="en-US" sz="2400" dirty="0" err="1"/>
              <a:t>durabilidad</a:t>
            </a:r>
            <a:r>
              <a:rPr lang="en-US" sz="2400" dirty="0"/>
              <a:t> del </a:t>
            </a:r>
            <a:r>
              <a:rPr lang="en-US" sz="2400" dirty="0" err="1"/>
              <a:t>acero</a:t>
            </a:r>
            <a:r>
              <a:rPr lang="en-US" sz="2400" dirty="0"/>
              <a:t> </a:t>
            </a:r>
            <a:r>
              <a:rPr lang="en-US" sz="2400" dirty="0" err="1"/>
              <a:t>inoxidable</a:t>
            </a:r>
            <a:r>
              <a:rPr lang="en-US" sz="2400" dirty="0"/>
              <a:t> </a:t>
            </a:r>
            <a:r>
              <a:rPr lang="en-US" sz="2400" dirty="0" err="1"/>
              <a:t>hace</a:t>
            </a:r>
            <a:r>
              <a:rPr lang="en-US" sz="2400" dirty="0"/>
              <a:t> que la </a:t>
            </a:r>
            <a:r>
              <a:rPr lang="en-US" sz="2400" dirty="0" err="1"/>
              <a:t>reutilización</a:t>
            </a:r>
            <a:r>
              <a:rPr lang="en-US" sz="2400" dirty="0"/>
              <a:t> sea </a:t>
            </a:r>
            <a:r>
              <a:rPr lang="en-US" sz="2400" dirty="0" err="1"/>
              <a:t>muy</a:t>
            </a:r>
            <a:r>
              <a:rPr lang="en-US" sz="2400" dirty="0"/>
              <a:t> </a:t>
            </a:r>
            <a:r>
              <a:rPr lang="en-US" sz="2400" dirty="0" err="1"/>
              <a:t>importante</a:t>
            </a:r>
            <a:r>
              <a:rPr lang="en-US" sz="2400" dirty="0"/>
              <a:t>. </a:t>
            </a:r>
          </a:p>
          <a:p>
            <a:pPr marL="0" indent="0" algn="just">
              <a:buNone/>
            </a:pPr>
            <a:r>
              <a:rPr lang="en-US" sz="2400" dirty="0" err="1"/>
              <a:t>Ejemplos</a:t>
            </a:r>
            <a:r>
              <a:rPr lang="en-US" sz="2400" dirty="0"/>
              <a:t>: </a:t>
            </a:r>
            <a:r>
              <a:rPr lang="en-US" sz="2400" dirty="0" err="1"/>
              <a:t>Botellas</a:t>
            </a:r>
            <a:r>
              <a:rPr lang="en-US" sz="2400" dirty="0"/>
              <a:t>, </a:t>
            </a:r>
            <a:r>
              <a:rPr lang="en-US" sz="2400" dirty="0" err="1"/>
              <a:t>tazas</a:t>
            </a:r>
            <a:r>
              <a:rPr lang="en-US" sz="2400" dirty="0"/>
              <a:t>, </a:t>
            </a:r>
            <a:r>
              <a:rPr lang="en-US" sz="2400" dirty="0" err="1"/>
              <a:t>copas</a:t>
            </a:r>
            <a:r>
              <a:rPr lang="en-US" sz="2400" dirty="0"/>
              <a:t>, straws…</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235770"/>
            <a:ext cx="1253970" cy="1249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9596" y="5157192"/>
            <a:ext cx="1580710" cy="15841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12"/>
          </p:nvPr>
        </p:nvSpPr>
        <p:spPr/>
        <p:txBody>
          <a:bodyPr/>
          <a:lstStyle/>
          <a:p>
            <a:fld id="{BF73EC7F-79ED-4C17-9829-92AE53B2AB65}" type="slidenum">
              <a:rPr lang="fr-BE" smtClean="0"/>
              <a:t>18</a:t>
            </a:fld>
            <a:endParaRPr lang="fr-BE"/>
          </a:p>
        </p:txBody>
      </p:sp>
    </p:spTree>
    <p:extLst>
      <p:ext uri="{BB962C8B-B14F-4D97-AF65-F5344CB8AC3E}">
        <p14:creationId xmlns:p14="http://schemas.microsoft.com/office/powerpoint/2010/main" val="2978196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r>
              <a:rPr lang="fr-BE" sz="2800" b="0" dirty="0" err="1"/>
              <a:t>Ejemplo</a:t>
            </a:r>
            <a:r>
              <a:rPr lang="fr-BE" sz="2800" b="0" dirty="0"/>
              <a:t>: </a:t>
            </a:r>
            <a:r>
              <a:rPr lang="fr-BE" sz="2800" b="0" dirty="0" err="1"/>
              <a:t>Reutilización</a:t>
            </a:r>
            <a:r>
              <a:rPr lang="fr-BE" sz="2800" b="0" dirty="0"/>
              <a:t> </a:t>
            </a:r>
            <a:r>
              <a:rPr lang="fr-BE" sz="2800" b="0" baseline="50000" dirty="0"/>
              <a:t>22</a:t>
            </a:r>
          </a:p>
        </p:txBody>
      </p:sp>
      <p:pic>
        <p:nvPicPr>
          <p:cNvPr id="9" name="Picture 6"/>
          <p:cNvPicPr>
            <a:picLocks noGrp="1" noChangeAspect="1" noChangeArrowheads="1"/>
          </p:cNvPicPr>
          <p:nvPr>
            <p:ph type="pic" idx="1"/>
          </p:nvPr>
        </p:nvPicPr>
        <p:blipFill rotWithShape="1">
          <a:blip r:embed="rId3" cstate="print">
            <a:extLst>
              <a:ext uri="{28A0092B-C50C-407E-A947-70E740481C1C}">
                <a14:useLocalDpi xmlns:a14="http://schemas.microsoft.com/office/drawing/2010/main" val="0"/>
              </a:ext>
            </a:extLst>
          </a:blip>
          <a:srcRect r="46036" b="1751"/>
          <a:stretch/>
        </p:blipFill>
        <p:spPr>
          <a:xfrm>
            <a:off x="1792288" y="737419"/>
            <a:ext cx="2960687" cy="3920306"/>
          </a:xfrm>
          <a:ln>
            <a:solidFill>
              <a:schemeClr val="tx1"/>
            </a:solidFill>
          </a:ln>
        </p:spPr>
      </p:pic>
      <p:sp>
        <p:nvSpPr>
          <p:cNvPr id="6" name="Text Placeholder 5"/>
          <p:cNvSpPr>
            <a:spLocks noGrp="1"/>
          </p:cNvSpPr>
          <p:nvPr>
            <p:ph type="body" sz="half" idx="2"/>
          </p:nvPr>
        </p:nvSpPr>
        <p:spPr>
          <a:xfrm>
            <a:off x="1792288" y="5367338"/>
            <a:ext cx="5486400" cy="1158006"/>
          </a:xfrm>
        </p:spPr>
        <p:txBody>
          <a:bodyPr>
            <a:noAutofit/>
          </a:bodyPr>
          <a:lstStyle/>
          <a:p>
            <a:pPr algn="just"/>
            <a:r>
              <a:rPr lang="en-US" sz="1800" dirty="0"/>
              <a:t>Los </a:t>
            </a:r>
            <a:r>
              <a:rPr lang="en-US" sz="1800" dirty="0" err="1"/>
              <a:t>paneles</a:t>
            </a:r>
            <a:r>
              <a:rPr lang="en-US" sz="1800" dirty="0"/>
              <a:t> de </a:t>
            </a:r>
            <a:r>
              <a:rPr lang="en-US" sz="1800" dirty="0" err="1"/>
              <a:t>acero</a:t>
            </a:r>
            <a:r>
              <a:rPr lang="en-US" sz="1800" dirty="0"/>
              <a:t> </a:t>
            </a:r>
            <a:r>
              <a:rPr lang="en-US" sz="1800" dirty="0" err="1"/>
              <a:t>inoxidable</a:t>
            </a:r>
            <a:r>
              <a:rPr lang="en-US" sz="1800" dirty="0"/>
              <a:t> </a:t>
            </a:r>
            <a:r>
              <a:rPr lang="en-US" sz="1800" dirty="0" err="1"/>
              <a:t>estaban</a:t>
            </a:r>
            <a:r>
              <a:rPr lang="en-US" sz="1800" dirty="0"/>
              <a:t> </a:t>
            </a:r>
            <a:r>
              <a:rPr lang="en-US" sz="1800" dirty="0" err="1"/>
              <a:t>sucios</a:t>
            </a:r>
            <a:r>
              <a:rPr lang="en-US" sz="1800" dirty="0"/>
              <a:t> y con </a:t>
            </a:r>
            <a:r>
              <a:rPr lang="en-US" sz="1800" dirty="0" err="1"/>
              <a:t>rayas</a:t>
            </a:r>
            <a:r>
              <a:rPr lang="en-US" sz="1800" dirty="0"/>
              <a:t> </a:t>
            </a:r>
            <a:r>
              <a:rPr lang="en-US" sz="1800" dirty="0" err="1"/>
              <a:t>después</a:t>
            </a:r>
            <a:r>
              <a:rPr lang="en-US" sz="1800" dirty="0"/>
              <a:t> de 50 </a:t>
            </a:r>
            <a:r>
              <a:rPr lang="en-US" sz="1800" dirty="0" err="1"/>
              <a:t>años</a:t>
            </a:r>
            <a:r>
              <a:rPr lang="en-US" sz="1800" dirty="0"/>
              <a:t> de </a:t>
            </a:r>
            <a:r>
              <a:rPr lang="en-US" sz="1800" dirty="0" err="1"/>
              <a:t>servicio</a:t>
            </a:r>
            <a:r>
              <a:rPr lang="en-US" sz="1800" dirty="0"/>
              <a:t>. Durante la </a:t>
            </a:r>
            <a:r>
              <a:rPr lang="en-US" sz="1800" dirty="0" err="1"/>
              <a:t>renovación</a:t>
            </a:r>
            <a:r>
              <a:rPr lang="en-US" sz="1800" dirty="0"/>
              <a:t> del </a:t>
            </a:r>
            <a:r>
              <a:rPr lang="en-US" sz="1800" dirty="0" err="1"/>
              <a:t>espacio</a:t>
            </a:r>
            <a:r>
              <a:rPr lang="en-US" sz="1800" dirty="0"/>
              <a:t> </a:t>
            </a:r>
            <a:r>
              <a:rPr lang="en-US" sz="1800" dirty="0" err="1"/>
              <a:t>los</a:t>
            </a:r>
            <a:r>
              <a:rPr lang="en-US" sz="1800" dirty="0"/>
              <a:t> </a:t>
            </a:r>
            <a:r>
              <a:rPr lang="en-US" sz="1800" dirty="0" err="1"/>
              <a:t>paneles</a:t>
            </a:r>
            <a:r>
              <a:rPr lang="en-US" sz="1800" dirty="0"/>
              <a:t> </a:t>
            </a:r>
            <a:r>
              <a:rPr lang="en-US" sz="1800" dirty="0" err="1"/>
              <a:t>fueron</a:t>
            </a:r>
            <a:r>
              <a:rPr lang="en-US" sz="1800" dirty="0"/>
              <a:t> </a:t>
            </a:r>
            <a:r>
              <a:rPr lang="en-US" sz="1800" dirty="0" err="1"/>
              <a:t>retirados</a:t>
            </a:r>
            <a:r>
              <a:rPr lang="en-US" sz="1800" dirty="0"/>
              <a:t>, </a:t>
            </a:r>
            <a:r>
              <a:rPr lang="en-US" sz="1800" dirty="0" err="1"/>
              <a:t>limpiados</a:t>
            </a:r>
            <a:r>
              <a:rPr lang="en-US" sz="1800" dirty="0"/>
              <a:t>, </a:t>
            </a:r>
            <a:r>
              <a:rPr lang="en-US" sz="1800" dirty="0" err="1"/>
              <a:t>acondicionados</a:t>
            </a:r>
            <a:r>
              <a:rPr lang="en-US" sz="1800" dirty="0"/>
              <a:t> y </a:t>
            </a:r>
            <a:r>
              <a:rPr lang="en-US" sz="1800" dirty="0" err="1"/>
              <a:t>reinstalados</a:t>
            </a:r>
            <a:r>
              <a:rPr lang="en-US" sz="1800" dirty="0"/>
              <a:t>.</a:t>
            </a:r>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235770"/>
            <a:ext cx="1253970" cy="1249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F73EC7F-79ED-4C17-9829-92AE53B2AB65}" type="slidenum">
              <a:rPr lang="fr-BE" smtClean="0"/>
              <a:t>19</a:t>
            </a:fld>
            <a:endParaRPr lang="fr-BE"/>
          </a:p>
        </p:txBody>
      </p:sp>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111" b="1751"/>
          <a:stretch/>
        </p:blipFill>
        <p:spPr>
          <a:xfrm>
            <a:off x="4828356" y="737419"/>
            <a:ext cx="2407940" cy="3920306"/>
          </a:xfrm>
          <a:prstGeom prst="rect">
            <a:avLst/>
          </a:prstGeom>
          <a:ln>
            <a:solidFill>
              <a:schemeClr val="tx1"/>
            </a:solidFill>
          </a:ln>
        </p:spPr>
      </p:pic>
    </p:spTree>
    <p:extLst>
      <p:ext uri="{BB962C8B-B14F-4D97-AF65-F5344CB8AC3E}">
        <p14:creationId xmlns:p14="http://schemas.microsoft.com/office/powerpoint/2010/main" val="1964723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Definiciones</a:t>
            </a:r>
            <a:endParaRPr lang="fr-BE" dirty="0"/>
          </a:p>
        </p:txBody>
      </p:sp>
      <p:sp>
        <p:nvSpPr>
          <p:cNvPr id="5" name="Content Placeholder 4"/>
          <p:cNvSpPr>
            <a:spLocks noGrp="1"/>
          </p:cNvSpPr>
          <p:nvPr>
            <p:ph idx="1"/>
          </p:nvPr>
        </p:nvSpPr>
        <p:spPr>
          <a:xfrm>
            <a:off x="457200" y="1052736"/>
            <a:ext cx="8229600" cy="5544616"/>
          </a:xfrm>
        </p:spPr>
        <p:txBody>
          <a:bodyPr>
            <a:noAutofit/>
          </a:bodyPr>
          <a:lstStyle/>
          <a:p>
            <a:pPr algn="just"/>
            <a:r>
              <a:rPr lang="fr-FR" sz="2100" b="1" dirty="0" err="1"/>
              <a:t>Greenhouse</a:t>
            </a:r>
            <a:r>
              <a:rPr lang="fr-FR" sz="2100" b="1" dirty="0"/>
              <a:t> </a:t>
            </a:r>
            <a:r>
              <a:rPr lang="fr-FR" sz="2100" b="1" dirty="0" err="1"/>
              <a:t>Gas</a:t>
            </a:r>
            <a:r>
              <a:rPr lang="fr-FR" sz="2100" b="1" dirty="0"/>
              <a:t> (GHG)</a:t>
            </a:r>
            <a:r>
              <a:rPr lang="fr-FR" sz="2100" dirty="0"/>
              <a:t>:</a:t>
            </a:r>
            <a:r>
              <a:rPr lang="fr-FR" sz="2100" b="1" dirty="0"/>
              <a:t> </a:t>
            </a:r>
            <a:r>
              <a:rPr lang="fr-FR" sz="2100" dirty="0" err="1"/>
              <a:t>Toneladas</a:t>
            </a:r>
            <a:r>
              <a:rPr lang="fr-FR" sz="2100" dirty="0"/>
              <a:t> </a:t>
            </a:r>
            <a:r>
              <a:rPr lang="fr-FR" sz="2100" dirty="0" err="1"/>
              <a:t>emitidas</a:t>
            </a:r>
            <a:r>
              <a:rPr lang="fr-FR" sz="2100" dirty="0"/>
              <a:t> de </a:t>
            </a:r>
            <a:r>
              <a:rPr lang="en-US" sz="2100" dirty="0"/>
              <a:t>CO2-eq /</a:t>
            </a:r>
            <a:r>
              <a:rPr lang="en-US" sz="2100" dirty="0" err="1"/>
              <a:t>Tonelada</a:t>
            </a:r>
            <a:r>
              <a:rPr lang="en-US" sz="2100" dirty="0"/>
              <a:t> de </a:t>
            </a:r>
            <a:r>
              <a:rPr lang="en-US" sz="2100" dirty="0" err="1"/>
              <a:t>acero</a:t>
            </a:r>
            <a:r>
              <a:rPr lang="en-US" sz="2100" dirty="0"/>
              <a:t> </a:t>
            </a:r>
            <a:r>
              <a:rPr lang="fr-FR" sz="2100" baseline="50000" dirty="0"/>
              <a:t>(1)</a:t>
            </a:r>
            <a:r>
              <a:rPr lang="fr-FR" sz="2100" dirty="0"/>
              <a:t> </a:t>
            </a:r>
            <a:endParaRPr lang="en-US" sz="2100" dirty="0"/>
          </a:p>
          <a:p>
            <a:pPr algn="just"/>
            <a:r>
              <a:rPr lang="en-US" sz="2100" b="1" dirty="0"/>
              <a:t>Global Warming Potential (GWP)</a:t>
            </a:r>
            <a:r>
              <a:rPr lang="en-US" sz="2100" dirty="0"/>
              <a:t>:Sin </a:t>
            </a:r>
            <a:r>
              <a:rPr lang="en-US" sz="2100" dirty="0" err="1"/>
              <a:t>unidades</a:t>
            </a:r>
            <a:r>
              <a:rPr lang="en-US" sz="2100" dirty="0"/>
              <a:t>. Ratio de las </a:t>
            </a:r>
            <a:r>
              <a:rPr lang="en-US" sz="2100" dirty="0" err="1"/>
              <a:t>habilidades</a:t>
            </a:r>
            <a:r>
              <a:rPr lang="en-US" sz="2100" dirty="0"/>
              <a:t> de </a:t>
            </a:r>
            <a:r>
              <a:rPr lang="en-US" sz="2100" dirty="0" err="1"/>
              <a:t>diferentes</a:t>
            </a:r>
            <a:r>
              <a:rPr lang="en-US" sz="2100" dirty="0"/>
              <a:t> gases de </a:t>
            </a:r>
            <a:r>
              <a:rPr lang="en-US" sz="2100" dirty="0" err="1"/>
              <a:t>efecto</a:t>
            </a:r>
            <a:r>
              <a:rPr lang="en-US" sz="2100" dirty="0"/>
              <a:t> </a:t>
            </a:r>
            <a:r>
              <a:rPr lang="en-US" sz="2100" dirty="0" err="1"/>
              <a:t>invernadero</a:t>
            </a:r>
            <a:r>
              <a:rPr lang="en-US" sz="2100" dirty="0"/>
              <a:t> (GHG) de </a:t>
            </a:r>
            <a:r>
              <a:rPr lang="en-US" sz="2100" dirty="0" err="1"/>
              <a:t>atrapar</a:t>
            </a:r>
            <a:r>
              <a:rPr lang="en-US" sz="2100" dirty="0"/>
              <a:t> </a:t>
            </a:r>
            <a:r>
              <a:rPr lang="en-US" sz="2100" dirty="0" err="1"/>
              <a:t>calor</a:t>
            </a:r>
            <a:r>
              <a:rPr lang="en-US" sz="2100" dirty="0"/>
              <a:t> </a:t>
            </a:r>
            <a:r>
              <a:rPr lang="en-US" sz="2100" dirty="0" err="1"/>
              <a:t>en</a:t>
            </a:r>
            <a:r>
              <a:rPr lang="en-US" sz="2100" dirty="0"/>
              <a:t> la </a:t>
            </a:r>
            <a:r>
              <a:rPr lang="en-US" sz="2100" dirty="0" err="1"/>
              <a:t>atmosfera</a:t>
            </a:r>
            <a:r>
              <a:rPr lang="en-US" sz="2100" dirty="0"/>
              <a:t> </a:t>
            </a:r>
            <a:r>
              <a:rPr lang="en-US" sz="2100" dirty="0" err="1"/>
              <a:t>en</a:t>
            </a:r>
            <a:r>
              <a:rPr lang="en-US" sz="2100" dirty="0"/>
              <a:t> </a:t>
            </a:r>
            <a:r>
              <a:rPr lang="en-US" sz="2100" dirty="0" err="1"/>
              <a:t>relación</a:t>
            </a:r>
            <a:r>
              <a:rPr lang="en-US" sz="2100" dirty="0"/>
              <a:t> a la del </a:t>
            </a:r>
            <a:r>
              <a:rPr lang="en-US" sz="2100" dirty="0" err="1"/>
              <a:t>dioxido</a:t>
            </a:r>
            <a:r>
              <a:rPr lang="en-US" sz="2100" dirty="0"/>
              <a:t> de </a:t>
            </a:r>
            <a:r>
              <a:rPr lang="en-US" sz="2100" dirty="0" err="1"/>
              <a:t>carbono</a:t>
            </a:r>
            <a:r>
              <a:rPr lang="en-US" sz="2100" dirty="0"/>
              <a:t> (CO2) </a:t>
            </a:r>
            <a:r>
              <a:rPr lang="en-US" sz="2100" baseline="50000" dirty="0"/>
              <a:t>(7)</a:t>
            </a:r>
            <a:r>
              <a:rPr lang="en-US" sz="2100" dirty="0"/>
              <a:t>. </a:t>
            </a:r>
            <a:r>
              <a:rPr lang="es-ES_tradnl" sz="2100" dirty="0"/>
              <a:t>Por ejemplo, el GWP (</a:t>
            </a:r>
            <a:r>
              <a:rPr lang="es-ES_tradnl" sz="2100" i="1" dirty="0"/>
              <a:t>Global </a:t>
            </a:r>
            <a:r>
              <a:rPr lang="es-ES_tradnl" sz="2100" i="1" dirty="0" err="1"/>
              <a:t>warming</a:t>
            </a:r>
            <a:r>
              <a:rPr lang="es-ES_tradnl" sz="2100" i="1" dirty="0"/>
              <a:t> </a:t>
            </a:r>
            <a:r>
              <a:rPr lang="es-ES_tradnl" sz="2100" i="1" dirty="0" err="1"/>
              <a:t>potential</a:t>
            </a:r>
            <a:r>
              <a:rPr lang="es-ES_tradnl" sz="2100" dirty="0"/>
              <a:t>/Potencial de calentamiento global) del metano es 28 durante un periodo de 100 años.</a:t>
            </a:r>
            <a:endParaRPr lang="en-US" sz="2100" dirty="0"/>
          </a:p>
          <a:p>
            <a:pPr algn="just"/>
            <a:r>
              <a:rPr lang="es-ES_tradnl" sz="2100" b="1" dirty="0"/>
              <a:t>El potencial de calentamiento global (GWP) del consumo de energía primaria </a:t>
            </a:r>
            <a:r>
              <a:rPr lang="es-ES_tradnl" sz="2100" dirty="0"/>
              <a:t>(GJ/T) también se denomina Intensidad energética </a:t>
            </a:r>
            <a:r>
              <a:rPr lang="en-US" sz="2100" dirty="0" err="1"/>
              <a:t>Es</a:t>
            </a:r>
            <a:r>
              <a:rPr lang="en-US" sz="2100" dirty="0"/>
              <a:t> la </a:t>
            </a:r>
            <a:r>
              <a:rPr lang="en-US" sz="2100" dirty="0" err="1"/>
              <a:t>energia</a:t>
            </a:r>
            <a:r>
              <a:rPr lang="en-US" sz="2100" dirty="0"/>
              <a:t> </a:t>
            </a:r>
            <a:r>
              <a:rPr lang="en-US" sz="2100" dirty="0" err="1"/>
              <a:t>consumida</a:t>
            </a:r>
            <a:r>
              <a:rPr lang="en-US" sz="2100" dirty="0"/>
              <a:t> para </a:t>
            </a:r>
            <a:r>
              <a:rPr lang="en-US" sz="2100" dirty="0" err="1"/>
              <a:t>producir</a:t>
            </a:r>
            <a:r>
              <a:rPr lang="en-US" sz="2100" dirty="0"/>
              <a:t> 1 </a:t>
            </a:r>
            <a:r>
              <a:rPr lang="en-US" sz="2100" dirty="0" err="1"/>
              <a:t>tonelada</a:t>
            </a:r>
            <a:r>
              <a:rPr lang="en-US" sz="2100" dirty="0"/>
              <a:t> de un material </a:t>
            </a:r>
            <a:r>
              <a:rPr lang="en-US" sz="2100" dirty="0" err="1"/>
              <a:t>primario</a:t>
            </a:r>
            <a:r>
              <a:rPr lang="en-US" sz="2100" dirty="0"/>
              <a:t> (</a:t>
            </a:r>
            <a:r>
              <a:rPr lang="en-US" sz="2100" dirty="0" err="1"/>
              <a:t>por</a:t>
            </a:r>
            <a:r>
              <a:rPr lang="en-US" sz="2100" dirty="0"/>
              <a:t> </a:t>
            </a:r>
            <a:r>
              <a:rPr lang="en-US" sz="2100" dirty="0" err="1"/>
              <a:t>ejemplo</a:t>
            </a:r>
            <a:r>
              <a:rPr lang="en-US" sz="2100" dirty="0"/>
              <a:t> el </a:t>
            </a:r>
            <a:r>
              <a:rPr lang="en-US" sz="2100" dirty="0" err="1"/>
              <a:t>acero</a:t>
            </a:r>
            <a:r>
              <a:rPr lang="en-US" sz="2100" dirty="0"/>
              <a:t>)</a:t>
            </a:r>
            <a:r>
              <a:rPr lang="fr-FR" sz="2100" baseline="50000" dirty="0"/>
              <a:t>(1).</a:t>
            </a:r>
          </a:p>
          <a:p>
            <a:pPr algn="just"/>
            <a:r>
              <a:rPr lang="en-US" sz="2100" b="1" dirty="0"/>
              <a:t>Gross Energy Requirement (GER)</a:t>
            </a:r>
            <a:r>
              <a:rPr lang="en-US" sz="2100" dirty="0"/>
              <a:t>:</a:t>
            </a:r>
            <a:r>
              <a:rPr lang="en-US" sz="2100" b="1" dirty="0"/>
              <a:t>  </a:t>
            </a:r>
            <a:r>
              <a:rPr lang="en-US" sz="2100" dirty="0" err="1"/>
              <a:t>Es</a:t>
            </a:r>
            <a:r>
              <a:rPr lang="en-US" sz="2100" dirty="0"/>
              <a:t> la </a:t>
            </a:r>
            <a:r>
              <a:rPr lang="en-US" sz="2100" dirty="0" err="1"/>
              <a:t>cantidad</a:t>
            </a:r>
            <a:r>
              <a:rPr lang="en-US" sz="2100" dirty="0"/>
              <a:t> total de </a:t>
            </a:r>
            <a:r>
              <a:rPr lang="en-US" sz="2100" dirty="0" err="1"/>
              <a:t>energía</a:t>
            </a:r>
            <a:r>
              <a:rPr lang="en-US" sz="2100" dirty="0"/>
              <a:t> </a:t>
            </a:r>
            <a:r>
              <a:rPr lang="en-US" sz="2100" dirty="0" err="1"/>
              <a:t>requerida</a:t>
            </a:r>
            <a:r>
              <a:rPr lang="en-US" sz="2100" dirty="0"/>
              <a:t> para un </a:t>
            </a:r>
            <a:r>
              <a:rPr lang="en-US" sz="2100" dirty="0" err="1"/>
              <a:t>producto</a:t>
            </a:r>
            <a:r>
              <a:rPr lang="en-US" sz="2100" dirty="0"/>
              <a:t>. </a:t>
            </a:r>
            <a:r>
              <a:rPr lang="fr-FR" sz="2100" baseline="50000" dirty="0"/>
              <a:t>(8)</a:t>
            </a:r>
          </a:p>
          <a:p>
            <a:pPr algn="just"/>
            <a:r>
              <a:rPr lang="fr-FR" sz="2100" b="1" dirty="0" err="1"/>
              <a:t>Eficiencia</a:t>
            </a:r>
            <a:r>
              <a:rPr lang="fr-FR" sz="2100" b="1" dirty="0"/>
              <a:t> </a:t>
            </a:r>
            <a:r>
              <a:rPr lang="fr-FR" sz="2100" b="1" dirty="0" err="1"/>
              <a:t>del</a:t>
            </a:r>
            <a:r>
              <a:rPr lang="fr-FR" sz="2100" b="1" dirty="0"/>
              <a:t> un </a:t>
            </a:r>
            <a:r>
              <a:rPr lang="fr-FR" sz="2100" b="1" dirty="0" err="1"/>
              <a:t>material</a:t>
            </a:r>
            <a:r>
              <a:rPr lang="fr-FR" sz="2100" dirty="0"/>
              <a:t>: </a:t>
            </a:r>
            <a:r>
              <a:rPr lang="en-US" sz="2100" dirty="0" err="1"/>
              <a:t>Mide</a:t>
            </a:r>
            <a:r>
              <a:rPr lang="en-US" sz="2100" dirty="0"/>
              <a:t> la </a:t>
            </a:r>
            <a:r>
              <a:rPr lang="en-US" sz="2100" dirty="0" err="1"/>
              <a:t>cantidad</a:t>
            </a:r>
            <a:r>
              <a:rPr lang="en-US" sz="2100" dirty="0"/>
              <a:t> de material no </a:t>
            </a:r>
            <a:r>
              <a:rPr lang="en-US" sz="2100" dirty="0" err="1"/>
              <a:t>destinado</a:t>
            </a:r>
            <a:r>
              <a:rPr lang="en-US" sz="2100" dirty="0"/>
              <a:t> a </a:t>
            </a:r>
            <a:r>
              <a:rPr lang="en-US" sz="2100" dirty="0" err="1"/>
              <a:t>vertedero</a:t>
            </a:r>
            <a:r>
              <a:rPr lang="en-US" sz="2100" dirty="0"/>
              <a:t> o </a:t>
            </a:r>
            <a:r>
              <a:rPr lang="en-US" sz="2100" dirty="0" err="1"/>
              <a:t>incineración</a:t>
            </a:r>
            <a:r>
              <a:rPr lang="en-US" sz="2100" dirty="0"/>
              <a:t>, </a:t>
            </a:r>
            <a:r>
              <a:rPr lang="en-US" sz="2100" dirty="0" err="1"/>
              <a:t>en</a:t>
            </a:r>
            <a:r>
              <a:rPr lang="en-US" sz="2100" dirty="0"/>
              <a:t> </a:t>
            </a:r>
            <a:r>
              <a:rPr lang="en-US" sz="2100" dirty="0" err="1"/>
              <a:t>relación</a:t>
            </a:r>
            <a:r>
              <a:rPr lang="en-US" sz="2100" dirty="0"/>
              <a:t> a la </a:t>
            </a:r>
            <a:r>
              <a:rPr lang="en-US" sz="2100" dirty="0" err="1"/>
              <a:t>cantidad</a:t>
            </a:r>
            <a:r>
              <a:rPr lang="en-US" sz="2100" dirty="0"/>
              <a:t> de </a:t>
            </a:r>
            <a:r>
              <a:rPr lang="en-US" sz="2100" dirty="0" err="1"/>
              <a:t>acero</a:t>
            </a:r>
            <a:r>
              <a:rPr lang="en-US" sz="2100" dirty="0"/>
              <a:t> </a:t>
            </a:r>
            <a:r>
              <a:rPr lang="en-US" sz="2100" dirty="0" err="1"/>
              <a:t>producido</a:t>
            </a:r>
            <a:r>
              <a:rPr lang="en-US" sz="2100" dirty="0"/>
              <a:t>.</a:t>
            </a:r>
            <a:r>
              <a:rPr lang="fr-FR" sz="2100" baseline="50000" dirty="0"/>
              <a:t>(1)</a:t>
            </a:r>
            <a:endParaRPr lang="en-US" sz="2100" baseline="50000" dirty="0"/>
          </a:p>
        </p:txBody>
      </p:sp>
      <p:sp>
        <p:nvSpPr>
          <p:cNvPr id="3" name="Slide Number Placeholder 2"/>
          <p:cNvSpPr>
            <a:spLocks noGrp="1"/>
          </p:cNvSpPr>
          <p:nvPr>
            <p:ph type="sldNum" sz="quarter" idx="12"/>
          </p:nvPr>
        </p:nvSpPr>
        <p:spPr/>
        <p:txBody>
          <a:bodyPr/>
          <a:lstStyle/>
          <a:p>
            <a:fld id="{BF73EC7F-79ED-4C17-9829-92AE53B2AB65}" type="slidenum">
              <a:rPr lang="fr-BE" smtClean="0"/>
              <a:pPr/>
              <a:t>2</a:t>
            </a:fld>
            <a:endParaRPr lang="fr-BE"/>
          </a:p>
        </p:txBody>
      </p:sp>
    </p:spTree>
    <p:extLst>
      <p:ext uri="{BB962C8B-B14F-4D97-AF65-F5344CB8AC3E}">
        <p14:creationId xmlns:p14="http://schemas.microsoft.com/office/powerpoint/2010/main" val="1996891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US" sz="2800" dirty="0" err="1"/>
              <a:t>Eficiencia</a:t>
            </a:r>
            <a:r>
              <a:rPr lang="en-US" sz="2800" dirty="0"/>
              <a:t> de </a:t>
            </a:r>
            <a:r>
              <a:rPr lang="en-US" sz="2800" dirty="0" err="1"/>
              <a:t>los</a:t>
            </a:r>
            <a:r>
              <a:rPr lang="en-US" sz="2800" dirty="0"/>
              <a:t> </a:t>
            </a:r>
            <a:r>
              <a:rPr lang="en-US" sz="2800" dirty="0" err="1"/>
              <a:t>materiales</a:t>
            </a:r>
            <a:endParaRPr lang="fr-BE" sz="2800" dirty="0"/>
          </a:p>
        </p:txBody>
      </p:sp>
      <p:sp>
        <p:nvSpPr>
          <p:cNvPr id="3" name="Content Placeholder 2"/>
          <p:cNvSpPr>
            <a:spLocks noGrp="1"/>
          </p:cNvSpPr>
          <p:nvPr>
            <p:ph idx="1"/>
          </p:nvPr>
        </p:nvSpPr>
        <p:spPr>
          <a:xfrm>
            <a:off x="457200" y="1600200"/>
            <a:ext cx="8229600" cy="3052936"/>
          </a:xfrm>
        </p:spPr>
        <p:txBody>
          <a:bodyPr>
            <a:normAutofit/>
          </a:bodyPr>
          <a:lstStyle/>
          <a:p>
            <a:pPr marL="0" indent="0" algn="just">
              <a:buNone/>
            </a:pPr>
            <a:r>
              <a:rPr lang="en-US" sz="2400" b="1" dirty="0" err="1"/>
              <a:t>Reciclado</a:t>
            </a:r>
            <a:r>
              <a:rPr lang="en-US" sz="2400" b="1" dirty="0"/>
              <a:t>:</a:t>
            </a:r>
          </a:p>
          <a:p>
            <a:pPr marL="0" indent="0" algn="just">
              <a:buNone/>
            </a:pPr>
            <a:r>
              <a:rPr lang="en-US" sz="2400" dirty="0"/>
              <a:t>El </a:t>
            </a:r>
            <a:r>
              <a:rPr lang="en-US" sz="2400" dirty="0" err="1"/>
              <a:t>acero</a:t>
            </a:r>
            <a:r>
              <a:rPr lang="en-US" sz="2400" dirty="0"/>
              <a:t> </a:t>
            </a:r>
            <a:r>
              <a:rPr lang="en-US" sz="2400" dirty="0" err="1"/>
              <a:t>inoxidable</a:t>
            </a:r>
            <a:r>
              <a:rPr lang="en-US" sz="2400" dirty="0"/>
              <a:t> </a:t>
            </a:r>
            <a:r>
              <a:rPr lang="en-US" sz="2400" dirty="0" err="1"/>
              <a:t>es</a:t>
            </a:r>
            <a:r>
              <a:rPr lang="en-US" sz="2400" dirty="0"/>
              <a:t> </a:t>
            </a:r>
            <a:r>
              <a:rPr lang="en-US" sz="2400" dirty="0" err="1"/>
              <a:t>reciclable</a:t>
            </a:r>
            <a:r>
              <a:rPr lang="en-US" sz="2400" dirty="0"/>
              <a:t> 100%, </a:t>
            </a:r>
            <a:r>
              <a:rPr lang="en-US" sz="2400" dirty="0" err="1"/>
              <a:t>toda</a:t>
            </a:r>
            <a:r>
              <a:rPr lang="en-US" sz="2400" dirty="0"/>
              <a:t> la </a:t>
            </a:r>
            <a:r>
              <a:rPr lang="en-US" sz="2400" dirty="0" err="1"/>
              <a:t>chatarra</a:t>
            </a:r>
            <a:r>
              <a:rPr lang="en-US" sz="2400" dirty="0"/>
              <a:t> </a:t>
            </a:r>
            <a:r>
              <a:rPr lang="en-US" sz="2400" dirty="0" err="1"/>
              <a:t>recolectada</a:t>
            </a:r>
            <a:r>
              <a:rPr lang="en-US" sz="2400" dirty="0"/>
              <a:t> (82%) se </a:t>
            </a:r>
            <a:r>
              <a:rPr lang="en-US" sz="2400" dirty="0" err="1"/>
              <a:t>reutiliza</a:t>
            </a:r>
            <a:r>
              <a:rPr lang="en-US" sz="2400" dirty="0"/>
              <a:t>.</a:t>
            </a:r>
          </a:p>
          <a:p>
            <a:pPr marL="0" indent="0" algn="just">
              <a:buNone/>
            </a:pPr>
            <a:r>
              <a:rPr lang="en-US" sz="2400" dirty="0" err="1"/>
              <a:t>Mínimos</a:t>
            </a:r>
            <a:r>
              <a:rPr lang="en-US" sz="2400" dirty="0"/>
              <a:t> </a:t>
            </a:r>
            <a:r>
              <a:rPr lang="en-US" sz="2400" dirty="0" err="1"/>
              <a:t>residuos</a:t>
            </a:r>
            <a:r>
              <a:rPr lang="en-US" sz="2400" dirty="0"/>
              <a:t> </a:t>
            </a:r>
            <a:r>
              <a:rPr lang="en-US" sz="2400" dirty="0" err="1"/>
              <a:t>en</a:t>
            </a:r>
            <a:r>
              <a:rPr lang="en-US" sz="2400" dirty="0"/>
              <a:t> la </a:t>
            </a:r>
            <a:r>
              <a:rPr lang="en-US" sz="2400" dirty="0" err="1"/>
              <a:t>produccion</a:t>
            </a:r>
            <a:r>
              <a:rPr lang="en-US" sz="2400" dirty="0"/>
              <a:t> </a:t>
            </a:r>
            <a:r>
              <a:rPr lang="en-US" sz="2400" dirty="0">
                <a:sym typeface="Wingdings"/>
              </a:rPr>
              <a:t> La </a:t>
            </a:r>
            <a:r>
              <a:rPr lang="en-US" sz="2400" dirty="0" err="1">
                <a:sym typeface="Wingdings"/>
              </a:rPr>
              <a:t>escoria</a:t>
            </a:r>
            <a:r>
              <a:rPr lang="en-US" sz="2400" dirty="0">
                <a:sym typeface="Wingdings"/>
              </a:rPr>
              <a:t> y </a:t>
            </a:r>
            <a:r>
              <a:rPr lang="en-US" sz="2400" dirty="0" err="1">
                <a:sym typeface="Wingdings"/>
              </a:rPr>
              <a:t>los</a:t>
            </a:r>
            <a:r>
              <a:rPr lang="en-US" sz="2400" dirty="0">
                <a:sym typeface="Wingdings"/>
              </a:rPr>
              <a:t> </a:t>
            </a:r>
            <a:r>
              <a:rPr lang="en-US" sz="2400" dirty="0" err="1">
                <a:sym typeface="Wingdings"/>
              </a:rPr>
              <a:t>polvos</a:t>
            </a:r>
            <a:r>
              <a:rPr lang="en-US" sz="2400" dirty="0">
                <a:sym typeface="Wingdings"/>
              </a:rPr>
              <a:t> son </a:t>
            </a:r>
            <a:r>
              <a:rPr lang="en-US" sz="2400" dirty="0" err="1">
                <a:sym typeface="Wingdings"/>
              </a:rPr>
              <a:t>los</a:t>
            </a:r>
            <a:r>
              <a:rPr lang="en-US" sz="2400" dirty="0">
                <a:sym typeface="Wingdings"/>
              </a:rPr>
              <a:t> </a:t>
            </a:r>
            <a:r>
              <a:rPr lang="en-US" sz="2400" dirty="0" err="1">
                <a:sym typeface="Wingdings"/>
              </a:rPr>
              <a:t>principales</a:t>
            </a:r>
            <a:r>
              <a:rPr lang="en-US" sz="2400" dirty="0">
                <a:sym typeface="Wingdings"/>
              </a:rPr>
              <a:t> </a:t>
            </a:r>
            <a:r>
              <a:rPr lang="en-US" sz="2400" dirty="0" err="1">
                <a:sym typeface="Wingdings"/>
              </a:rPr>
              <a:t>residuos</a:t>
            </a:r>
            <a:r>
              <a:rPr lang="en-US" sz="2400" dirty="0">
                <a:sym typeface="Wingdings"/>
              </a:rPr>
              <a:t> </a:t>
            </a:r>
            <a:r>
              <a:rPr lang="en-US" sz="2400" dirty="0" err="1">
                <a:sym typeface="Wingdings"/>
              </a:rPr>
              <a:t>resultantes</a:t>
            </a:r>
            <a:r>
              <a:rPr lang="en-US" sz="2400" dirty="0">
                <a:sym typeface="Wingdings"/>
              </a:rPr>
              <a:t> del </a:t>
            </a:r>
            <a:r>
              <a:rPr lang="en-US" sz="2400" dirty="0" err="1">
                <a:sym typeface="Wingdings"/>
              </a:rPr>
              <a:t>proceso</a:t>
            </a:r>
            <a:r>
              <a:rPr lang="en-US" sz="2400" dirty="0">
                <a:sym typeface="Wingdings"/>
              </a:rPr>
              <a:t> de </a:t>
            </a:r>
            <a:r>
              <a:rPr lang="en-US" sz="2400" dirty="0" err="1">
                <a:sym typeface="Wingdings"/>
              </a:rPr>
              <a:t>aceria</a:t>
            </a:r>
            <a:r>
              <a:rPr lang="en-US" sz="2400" dirty="0"/>
              <a:t>. </a:t>
            </a:r>
            <a:r>
              <a:rPr lang="en-US" sz="2400" dirty="0" err="1"/>
              <a:t>Ejemplo</a:t>
            </a:r>
            <a:r>
              <a:rPr lang="en-US" sz="2400" dirty="0"/>
              <a:t>: </a:t>
            </a:r>
            <a:r>
              <a:rPr lang="en-US" sz="2400" dirty="0" err="1"/>
              <a:t>En</a:t>
            </a:r>
            <a:r>
              <a:rPr lang="en-US" sz="2400" dirty="0"/>
              <a:t> </a:t>
            </a:r>
            <a:r>
              <a:rPr lang="en-US" sz="2400" dirty="0" err="1"/>
              <a:t>algunos</a:t>
            </a:r>
            <a:r>
              <a:rPr lang="en-US" sz="2400" dirty="0"/>
              <a:t> </a:t>
            </a:r>
            <a:r>
              <a:rPr lang="en-US" sz="2400" dirty="0" err="1"/>
              <a:t>paises</a:t>
            </a:r>
            <a:r>
              <a:rPr lang="en-US" sz="2400" dirty="0"/>
              <a:t>, la </a:t>
            </a:r>
            <a:r>
              <a:rPr lang="en-US" sz="2400" dirty="0" err="1"/>
              <a:t>escoria</a:t>
            </a:r>
            <a:r>
              <a:rPr lang="en-US" sz="2400" dirty="0"/>
              <a:t> </a:t>
            </a:r>
            <a:r>
              <a:rPr lang="en-US" sz="2400" dirty="0" err="1"/>
              <a:t>puede</a:t>
            </a:r>
            <a:r>
              <a:rPr lang="en-US" sz="2400" dirty="0"/>
              <a:t> </a:t>
            </a:r>
            <a:r>
              <a:rPr lang="en-US" sz="2400" dirty="0" err="1"/>
              <a:t>emplearse</a:t>
            </a:r>
            <a:r>
              <a:rPr lang="en-US" sz="2400" dirty="0"/>
              <a:t> </a:t>
            </a:r>
            <a:r>
              <a:rPr lang="en-US" sz="2400" dirty="0" err="1"/>
              <a:t>en</a:t>
            </a:r>
            <a:r>
              <a:rPr lang="en-US" sz="2400" dirty="0"/>
              <a:t> el </a:t>
            </a:r>
            <a:r>
              <a:rPr lang="en-US" sz="2400" dirty="0" err="1"/>
              <a:t>asfalto</a:t>
            </a:r>
            <a:r>
              <a:rPr lang="en-US" sz="2400" dirty="0"/>
              <a:t> para la </a:t>
            </a:r>
            <a:r>
              <a:rPr lang="en-US" sz="2400" dirty="0" err="1"/>
              <a:t>construcción</a:t>
            </a:r>
            <a:r>
              <a:rPr lang="en-US" sz="2400" dirty="0"/>
              <a:t> de </a:t>
            </a:r>
            <a:r>
              <a:rPr lang="en-US" sz="2400" dirty="0" err="1"/>
              <a:t>carreteras</a:t>
            </a:r>
            <a:r>
              <a:rPr lang="en-US" sz="2400" dirty="0"/>
              <a:t>.  </a:t>
            </a:r>
          </a:p>
          <a:p>
            <a:pPr algn="just"/>
            <a:endParaRPr lang="fr-BE" sz="24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235770"/>
            <a:ext cx="1253970" cy="1249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BF73EC7F-79ED-4C17-9829-92AE53B2AB65}" type="slidenum">
              <a:rPr lang="fr-BE" smtClean="0"/>
              <a:t>20</a:t>
            </a:fld>
            <a:endParaRPr lang="fr-BE"/>
          </a:p>
        </p:txBody>
      </p:sp>
    </p:spTree>
    <p:extLst>
      <p:ext uri="{BB962C8B-B14F-4D97-AF65-F5344CB8AC3E}">
        <p14:creationId xmlns:p14="http://schemas.microsoft.com/office/powerpoint/2010/main" val="2976831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7768"/>
            <a:ext cx="8229600" cy="1143000"/>
          </a:xfrm>
        </p:spPr>
        <p:txBody>
          <a:bodyPr>
            <a:normAutofit fontScale="90000"/>
          </a:bodyPr>
          <a:lstStyle/>
          <a:p>
            <a:r>
              <a:rPr lang="es-ES_tradnl" dirty="0"/>
              <a:t>El acero inoxidable se recicla en gran parte al final de la vida útil de los productos</a:t>
            </a:r>
            <a:r>
              <a:rPr lang="fr-FR" baseline="50000" dirty="0"/>
              <a:t>23-25</a:t>
            </a:r>
            <a:endParaRPr lang="fr-BE" baseline="50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06573126"/>
              </p:ext>
            </p:extLst>
          </p:nvPr>
        </p:nvGraphicFramePr>
        <p:xfrm>
          <a:off x="457200" y="1340768"/>
          <a:ext cx="8229600" cy="5273040"/>
        </p:xfrm>
        <a:graphic>
          <a:graphicData uri="http://schemas.openxmlformats.org/drawingml/2006/table">
            <a:tbl>
              <a:tblPr firstRow="1" bandRow="1">
                <a:tableStyleId>{9DCAF9ED-07DC-4A11-8D7F-57B35C25682E}</a:tableStyleId>
              </a:tblPr>
              <a:tblGrid>
                <a:gridCol w="1738536">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087016">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532656">
                <a:tc rowSpan="2">
                  <a:txBody>
                    <a:bodyPr/>
                    <a:lstStyle/>
                    <a:p>
                      <a:pPr algn="ctr"/>
                      <a:r>
                        <a:rPr lang="es-ES_tradnl" sz="1600" noProof="0" dirty="0"/>
                        <a:t>Principales sectores</a:t>
                      </a:r>
                      <a:r>
                        <a:rPr lang="es-ES_tradnl" sz="1600" baseline="0" noProof="0" dirty="0"/>
                        <a:t> de aplicación</a:t>
                      </a:r>
                      <a:endParaRPr lang="es-ES_tradnl" sz="1600" noProof="0" dirty="0"/>
                    </a:p>
                  </a:txBody>
                  <a:tcPr/>
                </a:tc>
                <a:tc rowSpan="2">
                  <a:txBody>
                    <a:bodyPr/>
                    <a:lstStyle/>
                    <a:p>
                      <a:pPr algn="ctr"/>
                      <a:r>
                        <a:rPr lang="es-ES_tradnl" sz="1600" noProof="0" dirty="0"/>
                        <a:t>Empleo de acero inoxidable acabado</a:t>
                      </a:r>
                      <a:r>
                        <a:rPr lang="es-ES_tradnl" sz="1600" baseline="0" noProof="0" dirty="0"/>
                        <a:t> en fabricación</a:t>
                      </a:r>
                      <a:endParaRPr lang="es-ES_tradnl" sz="1600" noProof="0" dirty="0"/>
                    </a:p>
                  </a:txBody>
                  <a:tcPr/>
                </a:tc>
                <a:tc rowSpan="2">
                  <a:txBody>
                    <a:bodyPr/>
                    <a:lstStyle/>
                    <a:p>
                      <a:pPr algn="ctr"/>
                      <a:r>
                        <a:rPr lang="es-ES_tradnl" sz="1600" noProof="0" dirty="0"/>
                        <a:t>Vida media </a:t>
                      </a:r>
                      <a:r>
                        <a:rPr lang="es-ES_tradnl" sz="1600" baseline="0" noProof="0" dirty="0"/>
                        <a:t>(en años)</a:t>
                      </a:r>
                      <a:endParaRPr lang="es-ES_tradnl" sz="1600" noProof="0" dirty="0"/>
                    </a:p>
                  </a:txBody>
                  <a:tcPr/>
                </a:tc>
                <a:tc rowSpan="2">
                  <a:txBody>
                    <a:bodyPr/>
                    <a:lstStyle/>
                    <a:p>
                      <a:pPr algn="ctr"/>
                      <a:r>
                        <a:rPr lang="es-ES_tradnl" sz="1600" noProof="0" dirty="0"/>
                        <a:t>A vertedero</a:t>
                      </a:r>
                    </a:p>
                  </a:txBody>
                  <a:tcPr/>
                </a:tc>
                <a:tc gridSpan="2">
                  <a:txBody>
                    <a:bodyPr/>
                    <a:lstStyle/>
                    <a:p>
                      <a:pPr algn="ctr"/>
                      <a:r>
                        <a:rPr lang="es-ES_tradnl" sz="1600" noProof="0" dirty="0"/>
                        <a:t>Recogido para su reciclado</a:t>
                      </a:r>
                    </a:p>
                  </a:txBody>
                  <a:tcPr/>
                </a:tc>
                <a:tc hMerge="1">
                  <a:txBody>
                    <a:bodyPr/>
                    <a:lstStyle/>
                    <a:p>
                      <a:endParaRPr lang="fr-BE" dirty="0"/>
                    </a:p>
                  </a:txBody>
                  <a:tcPr/>
                </a:tc>
                <a:extLst>
                  <a:ext uri="{0D108BD9-81ED-4DB2-BD59-A6C34878D82A}">
                    <a16:rowId xmlns:a16="http://schemas.microsoft.com/office/drawing/2014/main" val="10000"/>
                  </a:ext>
                </a:extLst>
              </a:tr>
              <a:tr h="432048">
                <a:tc vMerge="1">
                  <a:txBody>
                    <a:bodyPr/>
                    <a:lstStyle/>
                    <a:p>
                      <a:endParaRPr lang="fr-BE"/>
                    </a:p>
                  </a:txBody>
                  <a:tcPr/>
                </a:tc>
                <a:tc vMerge="1">
                  <a:txBody>
                    <a:bodyPr/>
                    <a:lstStyle/>
                    <a:p>
                      <a:endParaRPr lang="fr-BE"/>
                    </a:p>
                  </a:txBody>
                  <a:tcPr/>
                </a:tc>
                <a:tc vMerge="1">
                  <a:txBody>
                    <a:bodyPr/>
                    <a:lstStyle/>
                    <a:p>
                      <a:endParaRPr lang="fr-BE"/>
                    </a:p>
                  </a:txBody>
                  <a:tcPr/>
                </a:tc>
                <a:tc vMerge="1">
                  <a:txBody>
                    <a:bodyPr/>
                    <a:lstStyle/>
                    <a:p>
                      <a:endParaRPr lang="fr-BE"/>
                    </a:p>
                  </a:txBody>
                  <a:tcPr/>
                </a:tc>
                <a:tc>
                  <a:txBody>
                    <a:bodyPr/>
                    <a:lstStyle/>
                    <a:p>
                      <a:pPr algn="ctr"/>
                      <a:r>
                        <a:rPr lang="es-ES_tradnl" sz="1600" noProof="0" dirty="0"/>
                        <a:t>Total</a:t>
                      </a:r>
                      <a:endParaRPr lang="es-ES_tradnl" sz="1600" b="1" noProof="0" dirty="0">
                        <a:solidFill>
                          <a:schemeClr val="bg1"/>
                        </a:solidFill>
                      </a:endParaRPr>
                    </a:p>
                  </a:txBody>
                  <a:tcPr/>
                </a:tc>
                <a:tc>
                  <a:txBody>
                    <a:bodyPr/>
                    <a:lstStyle/>
                    <a:p>
                      <a:pPr algn="ctr"/>
                      <a:r>
                        <a:rPr lang="es-ES_tradnl" sz="1600" noProof="0" dirty="0"/>
                        <a:t>Como acero inoxidable</a:t>
                      </a:r>
                      <a:endParaRPr lang="es-ES_tradnl" sz="1600" b="1" noProof="0" dirty="0">
                        <a:solidFill>
                          <a:schemeClr val="bg1"/>
                        </a:solidFill>
                      </a:endParaRPr>
                    </a:p>
                  </a:txBody>
                  <a:tcPr/>
                </a:tc>
                <a:extLst>
                  <a:ext uri="{0D108BD9-81ED-4DB2-BD59-A6C34878D82A}">
                    <a16:rowId xmlns:a16="http://schemas.microsoft.com/office/drawing/2014/main" val="10001"/>
                  </a:ext>
                </a:extLst>
              </a:tr>
              <a:tr h="370840">
                <a:tc>
                  <a:txBody>
                    <a:bodyPr/>
                    <a:lstStyle/>
                    <a:p>
                      <a:r>
                        <a:rPr lang="es-ES_tradnl" sz="1600" noProof="0" dirty="0"/>
                        <a:t>Edificación</a:t>
                      </a:r>
                    </a:p>
                  </a:txBody>
                  <a:tcPr>
                    <a:solidFill>
                      <a:srgbClr val="00B050"/>
                    </a:solidFill>
                  </a:tcPr>
                </a:tc>
                <a:tc>
                  <a:txBody>
                    <a:bodyPr/>
                    <a:lstStyle/>
                    <a:p>
                      <a:pPr algn="ctr"/>
                      <a:r>
                        <a:rPr lang="fr-BE" sz="1600" dirty="0"/>
                        <a:t>16%</a:t>
                      </a:r>
                    </a:p>
                  </a:txBody>
                  <a:tcPr anchor="ctr">
                    <a:solidFill>
                      <a:srgbClr val="00B050"/>
                    </a:solidFill>
                  </a:tcPr>
                </a:tc>
                <a:tc>
                  <a:txBody>
                    <a:bodyPr/>
                    <a:lstStyle/>
                    <a:p>
                      <a:pPr algn="ctr"/>
                      <a:r>
                        <a:rPr lang="fr-BE" sz="1600" dirty="0"/>
                        <a:t>50</a:t>
                      </a:r>
                    </a:p>
                  </a:txBody>
                  <a:tcPr anchor="ctr">
                    <a:solidFill>
                      <a:srgbClr val="00B050"/>
                    </a:solidFill>
                  </a:tcPr>
                </a:tc>
                <a:tc>
                  <a:txBody>
                    <a:bodyPr/>
                    <a:lstStyle/>
                    <a:p>
                      <a:pPr algn="ctr"/>
                      <a:r>
                        <a:rPr lang="fr-BE" sz="1600" dirty="0"/>
                        <a:t>8%</a:t>
                      </a:r>
                    </a:p>
                  </a:txBody>
                  <a:tcPr anchor="ctr">
                    <a:solidFill>
                      <a:srgbClr val="00B050"/>
                    </a:solidFill>
                  </a:tcPr>
                </a:tc>
                <a:tc>
                  <a:txBody>
                    <a:bodyPr/>
                    <a:lstStyle/>
                    <a:p>
                      <a:pPr algn="ctr"/>
                      <a:r>
                        <a:rPr lang="fr-BE" sz="1600" dirty="0"/>
                        <a:t>92%</a:t>
                      </a:r>
                    </a:p>
                  </a:txBody>
                  <a:tcPr anchor="ctr">
                    <a:solidFill>
                      <a:srgbClr val="00B050"/>
                    </a:solidFill>
                  </a:tcPr>
                </a:tc>
                <a:tc>
                  <a:txBody>
                    <a:bodyPr/>
                    <a:lstStyle/>
                    <a:p>
                      <a:pPr algn="ctr"/>
                      <a:r>
                        <a:rPr lang="fr-BE" sz="1600" dirty="0"/>
                        <a:t>95%</a:t>
                      </a:r>
                    </a:p>
                  </a:txBody>
                  <a:tcPr anchor="ctr">
                    <a:solidFill>
                      <a:srgbClr val="00B050"/>
                    </a:solidFill>
                  </a:tcPr>
                </a:tc>
                <a:extLst>
                  <a:ext uri="{0D108BD9-81ED-4DB2-BD59-A6C34878D82A}">
                    <a16:rowId xmlns:a16="http://schemas.microsoft.com/office/drawing/2014/main" val="10002"/>
                  </a:ext>
                </a:extLst>
              </a:tr>
              <a:tr h="370840">
                <a:tc>
                  <a:txBody>
                    <a:bodyPr/>
                    <a:lstStyle/>
                    <a:p>
                      <a:r>
                        <a:rPr lang="es-ES_tradnl" sz="1600" noProof="0" dirty="0"/>
                        <a:t>Transporte</a:t>
                      </a:r>
                    </a:p>
                  </a:txBody>
                  <a:tcPr/>
                </a:tc>
                <a:tc>
                  <a:txBody>
                    <a:bodyPr/>
                    <a:lstStyle/>
                    <a:p>
                      <a:pPr algn="ctr"/>
                      <a:r>
                        <a:rPr lang="fr-BE" sz="1600" dirty="0"/>
                        <a:t>21%</a:t>
                      </a:r>
                    </a:p>
                  </a:txBody>
                  <a:tcPr anchor="ctr"/>
                </a:tc>
                <a:tc>
                  <a:txBody>
                    <a:bodyPr/>
                    <a:lstStyle/>
                    <a:p>
                      <a:pPr algn="ctr"/>
                      <a:r>
                        <a:rPr lang="fr-BE" sz="1600" dirty="0"/>
                        <a:t>14</a:t>
                      </a:r>
                    </a:p>
                  </a:txBody>
                  <a:tcPr anchor="ctr"/>
                </a:tc>
                <a:tc>
                  <a:txBody>
                    <a:bodyPr/>
                    <a:lstStyle/>
                    <a:p>
                      <a:pPr algn="ctr"/>
                      <a:r>
                        <a:rPr lang="fr-BE" sz="1600" dirty="0"/>
                        <a:t>13%</a:t>
                      </a:r>
                    </a:p>
                  </a:txBody>
                  <a:tcPr anchor="ctr"/>
                </a:tc>
                <a:tc>
                  <a:txBody>
                    <a:bodyPr/>
                    <a:lstStyle/>
                    <a:p>
                      <a:pPr algn="ctr"/>
                      <a:r>
                        <a:rPr lang="fr-BE" sz="1600" dirty="0"/>
                        <a:t>87%</a:t>
                      </a:r>
                    </a:p>
                  </a:txBody>
                  <a:tcPr anchor="ctr"/>
                </a:tc>
                <a:tc>
                  <a:txBody>
                    <a:bodyPr/>
                    <a:lstStyle/>
                    <a:p>
                      <a:pPr algn="ctr"/>
                      <a:r>
                        <a:rPr lang="fr-BE" sz="1600" dirty="0"/>
                        <a:t>85%</a:t>
                      </a:r>
                    </a:p>
                  </a:txBody>
                  <a:tcPr anchor="ctr"/>
                </a:tc>
                <a:extLst>
                  <a:ext uri="{0D108BD9-81ED-4DB2-BD59-A6C34878D82A}">
                    <a16:rowId xmlns:a16="http://schemas.microsoft.com/office/drawing/2014/main" val="10003"/>
                  </a:ext>
                </a:extLst>
              </a:tr>
              <a:tr h="370840">
                <a:tc>
                  <a:txBody>
                    <a:bodyPr/>
                    <a:lstStyle/>
                    <a:p>
                      <a:r>
                        <a:rPr lang="es-ES_tradnl" sz="1600" noProof="0" dirty="0"/>
                        <a:t>Maquinaria industrial</a:t>
                      </a:r>
                    </a:p>
                  </a:txBody>
                  <a:tcPr/>
                </a:tc>
                <a:tc>
                  <a:txBody>
                    <a:bodyPr/>
                    <a:lstStyle/>
                    <a:p>
                      <a:pPr algn="ctr"/>
                      <a:r>
                        <a:rPr lang="fr-BE" sz="1600" dirty="0"/>
                        <a:t>31%</a:t>
                      </a:r>
                    </a:p>
                  </a:txBody>
                  <a:tcPr anchor="ctr"/>
                </a:tc>
                <a:tc>
                  <a:txBody>
                    <a:bodyPr/>
                    <a:lstStyle/>
                    <a:p>
                      <a:pPr algn="ctr"/>
                      <a:r>
                        <a:rPr lang="fr-BE" sz="1600" dirty="0"/>
                        <a:t>25</a:t>
                      </a:r>
                    </a:p>
                  </a:txBody>
                  <a:tcPr anchor="ctr"/>
                </a:tc>
                <a:tc>
                  <a:txBody>
                    <a:bodyPr/>
                    <a:lstStyle/>
                    <a:p>
                      <a:pPr algn="ctr"/>
                      <a:r>
                        <a:rPr lang="fr-BE" sz="1600" dirty="0"/>
                        <a:t>8%</a:t>
                      </a:r>
                    </a:p>
                  </a:txBody>
                  <a:tcPr anchor="ctr"/>
                </a:tc>
                <a:tc>
                  <a:txBody>
                    <a:bodyPr/>
                    <a:lstStyle/>
                    <a:p>
                      <a:pPr algn="ctr"/>
                      <a:r>
                        <a:rPr lang="fr-BE" sz="1600" dirty="0"/>
                        <a:t>92%</a:t>
                      </a:r>
                    </a:p>
                  </a:txBody>
                  <a:tcPr anchor="ctr"/>
                </a:tc>
                <a:tc>
                  <a:txBody>
                    <a:bodyPr/>
                    <a:lstStyle/>
                    <a:p>
                      <a:pPr algn="ctr"/>
                      <a:r>
                        <a:rPr lang="fr-BE" sz="1600" dirty="0"/>
                        <a:t>95%</a:t>
                      </a:r>
                    </a:p>
                  </a:txBody>
                  <a:tcPr anchor="ctr"/>
                </a:tc>
                <a:extLst>
                  <a:ext uri="{0D108BD9-81ED-4DB2-BD59-A6C34878D82A}">
                    <a16:rowId xmlns:a16="http://schemas.microsoft.com/office/drawing/2014/main" val="10004"/>
                  </a:ext>
                </a:extLst>
              </a:tr>
              <a:tr h="370840">
                <a:tc>
                  <a:txBody>
                    <a:bodyPr/>
                    <a:lstStyle/>
                    <a:p>
                      <a:r>
                        <a:rPr lang="es-ES_tradnl" sz="1600" noProof="0" dirty="0"/>
                        <a:t>Aparatos</a:t>
                      </a:r>
                      <a:r>
                        <a:rPr lang="es-ES_tradnl" sz="1600" baseline="0" noProof="0" dirty="0"/>
                        <a:t> domésticos</a:t>
                      </a:r>
                      <a:endParaRPr lang="es-ES_tradnl" sz="1600" noProof="0" dirty="0"/>
                    </a:p>
                  </a:txBody>
                  <a:tcPr/>
                </a:tc>
                <a:tc>
                  <a:txBody>
                    <a:bodyPr/>
                    <a:lstStyle/>
                    <a:p>
                      <a:pPr algn="ctr"/>
                      <a:r>
                        <a:rPr lang="fr-BE" sz="1600" dirty="0"/>
                        <a:t>6%</a:t>
                      </a:r>
                    </a:p>
                  </a:txBody>
                  <a:tcPr anchor="ctr"/>
                </a:tc>
                <a:tc>
                  <a:txBody>
                    <a:bodyPr/>
                    <a:lstStyle/>
                    <a:p>
                      <a:pPr algn="ctr"/>
                      <a:r>
                        <a:rPr lang="fr-BE" sz="1600" dirty="0"/>
                        <a:t>15</a:t>
                      </a:r>
                    </a:p>
                  </a:txBody>
                  <a:tcPr anchor="ctr"/>
                </a:tc>
                <a:tc>
                  <a:txBody>
                    <a:bodyPr/>
                    <a:lstStyle/>
                    <a:p>
                      <a:pPr algn="ctr"/>
                      <a:r>
                        <a:rPr lang="fr-BE" sz="1600" dirty="0"/>
                        <a:t>18%</a:t>
                      </a:r>
                    </a:p>
                  </a:txBody>
                  <a:tcPr anchor="ctr"/>
                </a:tc>
                <a:tc>
                  <a:txBody>
                    <a:bodyPr/>
                    <a:lstStyle/>
                    <a:p>
                      <a:pPr algn="ctr"/>
                      <a:r>
                        <a:rPr lang="fr-BE" sz="1600" dirty="0"/>
                        <a:t>82%</a:t>
                      </a:r>
                    </a:p>
                  </a:txBody>
                  <a:tcPr anchor="ctr"/>
                </a:tc>
                <a:tc>
                  <a:txBody>
                    <a:bodyPr/>
                    <a:lstStyle/>
                    <a:p>
                      <a:pPr algn="ctr"/>
                      <a:r>
                        <a:rPr lang="fr-BE" sz="1600" dirty="0"/>
                        <a:t>95%</a:t>
                      </a:r>
                    </a:p>
                  </a:txBody>
                  <a:tcPr anchor="ctr"/>
                </a:tc>
                <a:extLst>
                  <a:ext uri="{0D108BD9-81ED-4DB2-BD59-A6C34878D82A}">
                    <a16:rowId xmlns:a16="http://schemas.microsoft.com/office/drawing/2014/main" val="10005"/>
                  </a:ext>
                </a:extLst>
              </a:tr>
              <a:tr h="370840">
                <a:tc>
                  <a:txBody>
                    <a:bodyPr/>
                    <a:lstStyle/>
                    <a:p>
                      <a:r>
                        <a:rPr lang="es-ES_tradnl" sz="1600" noProof="0" dirty="0"/>
                        <a:t>Electrónica</a:t>
                      </a:r>
                    </a:p>
                  </a:txBody>
                  <a:tcPr/>
                </a:tc>
                <a:tc>
                  <a:txBody>
                    <a:bodyPr/>
                    <a:lstStyle/>
                    <a:p>
                      <a:pPr algn="ctr"/>
                      <a:r>
                        <a:rPr lang="fr-BE" sz="1600" dirty="0"/>
                        <a:t>6%</a:t>
                      </a:r>
                    </a:p>
                  </a:txBody>
                  <a:tcPr anchor="ctr"/>
                </a:tc>
                <a:tc>
                  <a:txBody>
                    <a:bodyPr/>
                    <a:lstStyle/>
                    <a:p>
                      <a:pPr algn="ctr"/>
                      <a:r>
                        <a:rPr lang="fr-BE" sz="1600" dirty="0"/>
                        <a:t>-</a:t>
                      </a:r>
                    </a:p>
                  </a:txBody>
                  <a:tcPr anchor="ctr"/>
                </a:tc>
                <a:tc>
                  <a:txBody>
                    <a:bodyPr/>
                    <a:lstStyle/>
                    <a:p>
                      <a:pPr algn="ctr"/>
                      <a:r>
                        <a:rPr lang="fr-BE" sz="1600" dirty="0"/>
                        <a:t>40%</a:t>
                      </a:r>
                    </a:p>
                  </a:txBody>
                  <a:tcPr anchor="ctr"/>
                </a:tc>
                <a:tc>
                  <a:txBody>
                    <a:bodyPr/>
                    <a:lstStyle/>
                    <a:p>
                      <a:pPr algn="ctr"/>
                      <a:r>
                        <a:rPr lang="fr-BE" sz="1600" dirty="0"/>
                        <a:t>60%</a:t>
                      </a:r>
                    </a:p>
                  </a:txBody>
                  <a:tcPr anchor="ctr"/>
                </a:tc>
                <a:tc>
                  <a:txBody>
                    <a:bodyPr/>
                    <a:lstStyle/>
                    <a:p>
                      <a:pPr algn="ctr"/>
                      <a:r>
                        <a:rPr lang="fr-BE" sz="1600" dirty="0"/>
                        <a:t>95%</a:t>
                      </a:r>
                    </a:p>
                  </a:txBody>
                  <a:tcPr anchor="ctr"/>
                </a:tc>
                <a:extLst>
                  <a:ext uri="{0D108BD9-81ED-4DB2-BD59-A6C34878D82A}">
                    <a16:rowId xmlns:a16="http://schemas.microsoft.com/office/drawing/2014/main" val="10006"/>
                  </a:ext>
                </a:extLst>
              </a:tr>
              <a:tr h="370840">
                <a:tc>
                  <a:txBody>
                    <a:bodyPr/>
                    <a:lstStyle/>
                    <a:p>
                      <a:r>
                        <a:rPr lang="es-ES_tradnl" sz="1600" noProof="0" dirty="0"/>
                        <a:t>Artículos metálicos</a:t>
                      </a:r>
                    </a:p>
                  </a:txBody>
                  <a:tcPr/>
                </a:tc>
                <a:tc>
                  <a:txBody>
                    <a:bodyPr/>
                    <a:lstStyle/>
                    <a:p>
                      <a:pPr algn="ctr"/>
                      <a:r>
                        <a:rPr lang="fr-BE" sz="1600" dirty="0"/>
                        <a:t>20%</a:t>
                      </a:r>
                    </a:p>
                  </a:txBody>
                  <a:tcPr anchor="ctr"/>
                </a:tc>
                <a:tc>
                  <a:txBody>
                    <a:bodyPr/>
                    <a:lstStyle/>
                    <a:p>
                      <a:pPr algn="ctr"/>
                      <a:r>
                        <a:rPr lang="fr-BE" sz="1600" dirty="0"/>
                        <a:t>15</a:t>
                      </a:r>
                    </a:p>
                  </a:txBody>
                  <a:tcPr anchor="ctr"/>
                </a:tc>
                <a:tc>
                  <a:txBody>
                    <a:bodyPr/>
                    <a:lstStyle/>
                    <a:p>
                      <a:pPr algn="ctr"/>
                      <a:r>
                        <a:rPr lang="fr-BE" sz="1600" dirty="0"/>
                        <a:t>40%</a:t>
                      </a:r>
                    </a:p>
                  </a:txBody>
                  <a:tcPr anchor="ctr"/>
                </a:tc>
                <a:tc>
                  <a:txBody>
                    <a:bodyPr/>
                    <a:lstStyle/>
                    <a:p>
                      <a:pPr algn="ctr"/>
                      <a:r>
                        <a:rPr lang="fr-BE" sz="1600" dirty="0"/>
                        <a:t>60%</a:t>
                      </a:r>
                    </a:p>
                  </a:txBody>
                  <a:tcPr anchor="ctr"/>
                </a:tc>
                <a:tc>
                  <a:txBody>
                    <a:bodyPr/>
                    <a:lstStyle/>
                    <a:p>
                      <a:pPr algn="ctr"/>
                      <a:r>
                        <a:rPr lang="fr-BE" sz="1600" dirty="0"/>
                        <a:t>80%</a:t>
                      </a:r>
                    </a:p>
                  </a:txBody>
                  <a:tcPr anchor="ctr"/>
                </a:tc>
                <a:extLst>
                  <a:ext uri="{0D108BD9-81ED-4DB2-BD59-A6C34878D82A}">
                    <a16:rowId xmlns:a16="http://schemas.microsoft.com/office/drawing/2014/main" val="10007"/>
                  </a:ext>
                </a:extLst>
              </a:tr>
              <a:tr h="370840">
                <a:tc>
                  <a:txBody>
                    <a:bodyPr/>
                    <a:lstStyle/>
                    <a:p>
                      <a:r>
                        <a:rPr lang="es-ES_tradnl" sz="1600" noProof="0" dirty="0"/>
                        <a:t>Total</a:t>
                      </a:r>
                      <a:endParaRPr lang="es-ES_tradnl" sz="1600" b="1" noProof="0" dirty="0"/>
                    </a:p>
                  </a:txBody>
                  <a:tcPr/>
                </a:tc>
                <a:tc>
                  <a:txBody>
                    <a:bodyPr/>
                    <a:lstStyle/>
                    <a:p>
                      <a:pPr algn="ctr"/>
                      <a:r>
                        <a:rPr lang="fr-BE" sz="1600" dirty="0"/>
                        <a:t>100%</a:t>
                      </a:r>
                      <a:endParaRPr lang="fr-BE" sz="1600" b="1" dirty="0"/>
                    </a:p>
                  </a:txBody>
                  <a:tcPr anchor="ctr"/>
                </a:tc>
                <a:tc>
                  <a:txBody>
                    <a:bodyPr/>
                    <a:lstStyle/>
                    <a:p>
                      <a:pPr algn="ctr"/>
                      <a:r>
                        <a:rPr lang="fr-BE" sz="1600" dirty="0"/>
                        <a:t>22</a:t>
                      </a:r>
                      <a:endParaRPr lang="fr-BE" sz="1600" b="1" dirty="0"/>
                    </a:p>
                  </a:txBody>
                  <a:tcPr anchor="ctr"/>
                </a:tc>
                <a:tc>
                  <a:txBody>
                    <a:bodyPr/>
                    <a:lstStyle/>
                    <a:p>
                      <a:pPr algn="ctr"/>
                      <a:r>
                        <a:rPr lang="fr-BE" sz="1600" dirty="0"/>
                        <a:t>18%</a:t>
                      </a:r>
                      <a:endParaRPr lang="fr-BE" sz="1600" b="1" dirty="0"/>
                    </a:p>
                  </a:txBody>
                  <a:tcPr anchor="ctr"/>
                </a:tc>
                <a:tc>
                  <a:txBody>
                    <a:bodyPr/>
                    <a:lstStyle/>
                    <a:p>
                      <a:pPr algn="ctr"/>
                      <a:r>
                        <a:rPr lang="fr-BE" sz="1600" dirty="0"/>
                        <a:t>82%</a:t>
                      </a:r>
                      <a:endParaRPr lang="fr-BE" sz="1600" b="1" dirty="0"/>
                    </a:p>
                  </a:txBody>
                  <a:tcPr anchor="ctr"/>
                </a:tc>
                <a:tc>
                  <a:txBody>
                    <a:bodyPr/>
                    <a:lstStyle/>
                    <a:p>
                      <a:pPr algn="ctr"/>
                      <a:r>
                        <a:rPr lang="fr-BE" sz="1600" dirty="0"/>
                        <a:t>90%</a:t>
                      </a:r>
                      <a:endParaRPr lang="fr-BE" sz="1600" b="1" dirty="0"/>
                    </a:p>
                  </a:txBody>
                  <a:tcPr anchor="ctr"/>
                </a:tc>
                <a:extLst>
                  <a:ext uri="{0D108BD9-81ED-4DB2-BD59-A6C34878D82A}">
                    <a16:rowId xmlns:a16="http://schemas.microsoft.com/office/drawing/2014/main" val="10008"/>
                  </a:ext>
                </a:extLst>
              </a:tr>
              <a:tr h="741680">
                <a:tc gridSpan="6">
                  <a:txBody>
                    <a:bodyPr/>
                    <a:lstStyle/>
                    <a:p>
                      <a:pPr marL="0" indent="0" algn="just">
                        <a:buNone/>
                      </a:pPr>
                      <a:r>
                        <a:rPr lang="es-ES_tradnl" sz="1400" noProof="0" dirty="0"/>
                        <a:t>La recogida de chatarra y clasificación de residuos</a:t>
                      </a:r>
                      <a:r>
                        <a:rPr lang="es-ES_tradnl" sz="1400" baseline="0" noProof="0" dirty="0"/>
                        <a:t> progresa continuamente gracias a la mejora de procesos y la fluorescencia por rayos X</a:t>
                      </a:r>
                    </a:p>
                    <a:p>
                      <a:pPr marL="0" indent="0">
                        <a:buNone/>
                      </a:pPr>
                      <a:r>
                        <a:rPr lang="es-ES_tradnl" sz="1400" noProof="0" dirty="0"/>
                        <a:t>El diseño arquitectónico</a:t>
                      </a:r>
                      <a:r>
                        <a:rPr lang="es-ES_tradnl" sz="1400" baseline="0" noProof="0" dirty="0"/>
                        <a:t> puede tener un impacto en la tasa de recolección</a:t>
                      </a:r>
                      <a:endParaRPr lang="es-ES_tradnl" sz="1400" noProof="0" dirty="0">
                        <a:solidFill>
                          <a:schemeClr val="tx1"/>
                        </a:solidFill>
                      </a:endParaRPr>
                    </a:p>
                  </a:txBody>
                  <a:tcPr/>
                </a:tc>
                <a:tc hMerge="1">
                  <a:txBody>
                    <a:bodyPr/>
                    <a:lstStyle/>
                    <a:p>
                      <a:endParaRPr lang="fr-BE" sz="1600" dirty="0"/>
                    </a:p>
                  </a:txBody>
                  <a:tcPr/>
                </a:tc>
                <a:tc hMerge="1">
                  <a:txBody>
                    <a:bodyPr/>
                    <a:lstStyle/>
                    <a:p>
                      <a:endParaRPr lang="fr-BE" sz="1600" dirty="0"/>
                    </a:p>
                  </a:txBody>
                  <a:tcPr/>
                </a:tc>
                <a:tc hMerge="1">
                  <a:txBody>
                    <a:bodyPr/>
                    <a:lstStyle/>
                    <a:p>
                      <a:endParaRPr lang="fr-BE" sz="1600" dirty="0"/>
                    </a:p>
                  </a:txBody>
                  <a:tcPr/>
                </a:tc>
                <a:tc hMerge="1">
                  <a:txBody>
                    <a:bodyPr/>
                    <a:lstStyle/>
                    <a:p>
                      <a:endParaRPr lang="fr-BE" sz="1600" dirty="0"/>
                    </a:p>
                  </a:txBody>
                  <a:tcPr/>
                </a:tc>
                <a:tc hMerge="1">
                  <a:txBody>
                    <a:bodyPr/>
                    <a:lstStyle/>
                    <a:p>
                      <a:endParaRPr lang="fr-BE" sz="1600" dirty="0"/>
                    </a:p>
                  </a:txBody>
                  <a:tcPr/>
                </a:tc>
                <a:extLst>
                  <a:ext uri="{0D108BD9-81ED-4DB2-BD59-A6C34878D82A}">
                    <a16:rowId xmlns:a16="http://schemas.microsoft.com/office/drawing/2014/main" val="10009"/>
                  </a:ext>
                </a:extLst>
              </a:tr>
            </a:tbl>
          </a:graphicData>
        </a:graphic>
      </p:graphicFrame>
      <p:sp>
        <p:nvSpPr>
          <p:cNvPr id="3" name="Slide Number Placeholder 2"/>
          <p:cNvSpPr>
            <a:spLocks noGrp="1"/>
          </p:cNvSpPr>
          <p:nvPr>
            <p:ph type="sldNum" sz="quarter" idx="12"/>
          </p:nvPr>
        </p:nvSpPr>
        <p:spPr/>
        <p:txBody>
          <a:bodyPr/>
          <a:lstStyle/>
          <a:p>
            <a:fld id="{BF73EC7F-79ED-4C17-9829-92AE53B2AB65}" type="slidenum">
              <a:rPr lang="fr-BE" smtClean="0"/>
              <a:pPr/>
              <a:t>21</a:t>
            </a:fld>
            <a:endParaRPr lang="fr-BE"/>
          </a:p>
        </p:txBody>
      </p:sp>
    </p:spTree>
    <p:extLst>
      <p:ext uri="{BB962C8B-B14F-4D97-AF65-F5344CB8AC3E}">
        <p14:creationId xmlns:p14="http://schemas.microsoft.com/office/powerpoint/2010/main" val="2332861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s-ES_tradnl" dirty="0"/>
              <a:t>Datos LEED* y LCI para el Acero Inoxidable</a:t>
            </a:r>
          </a:p>
        </p:txBody>
      </p:sp>
      <p:sp>
        <p:nvSpPr>
          <p:cNvPr id="3" name="Content Placeholder 2"/>
          <p:cNvSpPr>
            <a:spLocks noGrp="1"/>
          </p:cNvSpPr>
          <p:nvPr>
            <p:ph idx="1"/>
          </p:nvPr>
        </p:nvSpPr>
        <p:spPr>
          <a:xfrm>
            <a:off x="457200" y="1124744"/>
            <a:ext cx="8229600" cy="4421088"/>
          </a:xfrm>
        </p:spPr>
        <p:txBody>
          <a:bodyPr>
            <a:noAutofit/>
          </a:bodyPr>
          <a:lstStyle/>
          <a:p>
            <a:r>
              <a:rPr lang="es-ES_tradnl" sz="2400" dirty="0"/>
              <a:t>El Consejo Regulador del </a:t>
            </a:r>
            <a:r>
              <a:rPr lang="es-ES_tradnl" sz="2400" i="1" dirty="0"/>
              <a:t>U.S. Green </a:t>
            </a:r>
            <a:r>
              <a:rPr lang="es-ES_tradnl" sz="2400" i="1" dirty="0" err="1"/>
              <a:t>Building</a:t>
            </a:r>
            <a:r>
              <a:rPr lang="es-ES_tradnl" sz="2400" i="1" dirty="0"/>
              <a:t> Council </a:t>
            </a:r>
            <a:r>
              <a:rPr lang="es-ES_tradnl" sz="2400" dirty="0"/>
              <a:t>publicó la 4º versión del “*</a:t>
            </a:r>
            <a:r>
              <a:rPr lang="es-ES_tradnl" sz="2400" dirty="0" err="1"/>
              <a:t>Leadership</a:t>
            </a:r>
            <a:r>
              <a:rPr lang="es-ES_tradnl" sz="2400" dirty="0"/>
              <a:t> in </a:t>
            </a:r>
            <a:r>
              <a:rPr lang="es-ES_tradnl" sz="2400" dirty="0" err="1"/>
              <a:t>Energy</a:t>
            </a:r>
            <a:r>
              <a:rPr lang="es-ES_tradnl" sz="2400" dirty="0"/>
              <a:t> and </a:t>
            </a:r>
            <a:r>
              <a:rPr lang="es-ES_tradnl" sz="2400" dirty="0" err="1"/>
              <a:t>Environmental</a:t>
            </a:r>
            <a:r>
              <a:rPr lang="es-ES_tradnl" sz="2400" dirty="0"/>
              <a:t> </a:t>
            </a:r>
            <a:r>
              <a:rPr lang="es-ES_tradnl" sz="2400" dirty="0" err="1"/>
              <a:t>Design</a:t>
            </a:r>
            <a:r>
              <a:rPr lang="es-ES_tradnl" sz="2400" dirty="0"/>
              <a:t>” (LEED v4) en 2013</a:t>
            </a:r>
          </a:p>
          <a:p>
            <a:pPr lvl="1"/>
            <a:r>
              <a:rPr lang="es-ES_tradnl" sz="2000" dirty="0"/>
              <a:t>La nueva versión incluye cambios que son favorables para el acero inoxidable: </a:t>
            </a:r>
          </a:p>
          <a:p>
            <a:pPr lvl="2"/>
            <a:r>
              <a:rPr lang="es-ES_tradnl" sz="1800" dirty="0"/>
              <a:t>Mayor énfasis en la vida útil</a:t>
            </a:r>
          </a:p>
          <a:p>
            <a:pPr lvl="2"/>
            <a:r>
              <a:rPr lang="es-ES_tradnl" sz="1800" dirty="0"/>
              <a:t>Requisitos más estrictos en emisiones VOC* (problema para algunos materiales como los plásticos)  </a:t>
            </a:r>
          </a:p>
          <a:p>
            <a:r>
              <a:rPr lang="es-ES_tradnl" sz="2400" dirty="0"/>
              <a:t>La Administración </a:t>
            </a:r>
            <a:r>
              <a:rPr lang="es-ES_tradnl" sz="2400" i="1" dirty="0"/>
              <a:t>U.S. General </a:t>
            </a:r>
            <a:r>
              <a:rPr lang="es-ES_tradnl" sz="2400" i="1" dirty="0" err="1"/>
              <a:t>Services</a:t>
            </a:r>
            <a:r>
              <a:rPr lang="es-ES_tradnl" sz="2400" i="1" dirty="0"/>
              <a:t> </a:t>
            </a:r>
            <a:r>
              <a:rPr lang="es-ES_tradnl" sz="2400" dirty="0"/>
              <a:t>(que gestiona edificios y propiedades gubernamentales) recientemente ha avalado el uso de LEED</a:t>
            </a:r>
          </a:p>
          <a:p>
            <a:pPr lvl="1"/>
            <a:r>
              <a:rPr lang="es-ES_tradnl" sz="2000" dirty="0"/>
              <a:t>Gobiernos estatales y locales exigen cada vez más certificados LEED o similares para edificios nuevos o modificaciones </a:t>
            </a:r>
          </a:p>
          <a:p>
            <a:pPr marL="57150" indent="0">
              <a:buNone/>
            </a:pPr>
            <a:r>
              <a:rPr lang="fr-FR" sz="1800" dirty="0"/>
              <a:t>** </a:t>
            </a:r>
            <a:r>
              <a:rPr lang="es-ES_tradnl" sz="1800" dirty="0"/>
              <a:t>VOC: </a:t>
            </a:r>
            <a:r>
              <a:rPr lang="es-ES_tradnl" sz="1800" dirty="0" err="1"/>
              <a:t>Volatile</a:t>
            </a:r>
            <a:r>
              <a:rPr lang="es-ES_tradnl" sz="1800" dirty="0"/>
              <a:t> </a:t>
            </a:r>
            <a:r>
              <a:rPr lang="es-ES_tradnl" sz="1800" dirty="0" err="1"/>
              <a:t>Organic</a:t>
            </a:r>
            <a:r>
              <a:rPr lang="es-ES_tradnl" sz="1800" dirty="0"/>
              <a:t> </a:t>
            </a:r>
            <a:r>
              <a:rPr lang="es-ES_tradnl" sz="1800" dirty="0" err="1"/>
              <a:t>Compounds</a:t>
            </a:r>
            <a:r>
              <a:rPr lang="es-ES_tradnl" sz="1800" dirty="0"/>
              <a:t> (Componentes Orgánicos Volátiles): para el Acero Inoxidable, ocurren muy pocas emisiones durante los procesos de fabricación (no hay datos aún) y ninguna durante su uso</a:t>
            </a:r>
          </a:p>
        </p:txBody>
      </p:sp>
    </p:spTree>
    <p:extLst>
      <p:ext uri="{BB962C8B-B14F-4D97-AF65-F5344CB8AC3E}">
        <p14:creationId xmlns:p14="http://schemas.microsoft.com/office/powerpoint/2010/main" val="1014523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pgh-sea.com/images/conventioncenter.jpg"/>
          <p:cNvPicPr>
            <a:picLocks noGrp="1" noChangeAspect="1" noChangeArrowheads="1"/>
          </p:cNvPicPr>
          <p:nvPr>
            <p:ph type="pic" idx="1"/>
          </p:nvPr>
        </p:nvPicPr>
        <p:blipFill rotWithShape="1">
          <a:blip r:embed="rId3" cstate="print">
            <a:extLst>
              <a:ext uri="{28A0092B-C50C-407E-A947-70E740481C1C}">
                <a14:useLocalDpi xmlns:a14="http://schemas.microsoft.com/office/drawing/2010/main" val="0"/>
              </a:ext>
            </a:extLst>
          </a:blip>
          <a:srcRect t="158" b="158"/>
          <a:stretch/>
        </p:blipFill>
        <p:spPr/>
      </p:pic>
      <p:sp>
        <p:nvSpPr>
          <p:cNvPr id="2" name="Title 1"/>
          <p:cNvSpPr>
            <a:spLocks noGrp="1"/>
          </p:cNvSpPr>
          <p:nvPr>
            <p:ph type="title"/>
          </p:nvPr>
        </p:nvSpPr>
        <p:spPr/>
        <p:txBody>
          <a:bodyPr>
            <a:normAutofit fontScale="90000"/>
          </a:bodyPr>
          <a:lstStyle/>
          <a:p>
            <a:r>
              <a:rPr lang="es-ES_tradnl" dirty="0"/>
              <a:t>Edificios sostenibles con Acero Inoxidable – Centro de Convenciones David L. Lawrence, Pittsburgh (2003) </a:t>
            </a:r>
            <a:r>
              <a:rPr lang="es-ES_tradnl" baseline="50000" dirty="0"/>
              <a:t>26</a:t>
            </a:r>
          </a:p>
        </p:txBody>
      </p:sp>
      <p:sp>
        <p:nvSpPr>
          <p:cNvPr id="17" name="Text Placeholder 16"/>
          <p:cNvSpPr>
            <a:spLocks noGrp="1"/>
          </p:cNvSpPr>
          <p:nvPr>
            <p:ph type="body" sz="half" idx="2"/>
          </p:nvPr>
        </p:nvSpPr>
        <p:spPr>
          <a:xfrm>
            <a:off x="1792288" y="5367338"/>
            <a:ext cx="5486400" cy="1374030"/>
          </a:xfrm>
        </p:spPr>
        <p:txBody>
          <a:bodyPr>
            <a:normAutofit/>
          </a:bodyPr>
          <a:lstStyle/>
          <a:p>
            <a:r>
              <a:rPr lang="es-ES_tradnl" dirty="0"/>
              <a:t>Cubierta de acero inoxidable: </a:t>
            </a:r>
          </a:p>
          <a:p>
            <a:pPr marL="285750" indent="-285750">
              <a:buFont typeface="Arial" panose="020B0604020202020204" pitchFamily="34" charset="0"/>
              <a:buChar char="•"/>
            </a:pPr>
            <a:r>
              <a:rPr lang="es-ES_tradnl" dirty="0"/>
              <a:t>Acero inoxidable S30400</a:t>
            </a:r>
          </a:p>
          <a:p>
            <a:pPr marL="285750" indent="-285750">
              <a:buFont typeface="Arial" panose="020B0604020202020204" pitchFamily="34" charset="0"/>
              <a:buChar char="•"/>
            </a:pPr>
            <a:r>
              <a:rPr lang="es-ES_tradnl" dirty="0"/>
              <a:t>Medidas: 280 × 96m</a:t>
            </a:r>
          </a:p>
          <a:p>
            <a:pPr marL="285750" indent="-285750">
              <a:buFont typeface="Arial" panose="020B0604020202020204" pitchFamily="34" charset="0"/>
              <a:buChar char="•"/>
            </a:pPr>
            <a:r>
              <a:rPr lang="es-ES_tradnl" dirty="0"/>
              <a:t>Cubierta de 23,000m2 de 0.6mm (24-gauge), peso aproximado de 136 toneladas</a:t>
            </a:r>
            <a:r>
              <a:rPr lang="en-US" dirty="0"/>
              <a:t>.</a:t>
            </a:r>
            <a:endParaRPr lang="de-DE" dirty="0"/>
          </a:p>
        </p:txBody>
      </p:sp>
      <p:sp>
        <p:nvSpPr>
          <p:cNvPr id="3" name="Slide Number Placeholder 2"/>
          <p:cNvSpPr>
            <a:spLocks noGrp="1"/>
          </p:cNvSpPr>
          <p:nvPr>
            <p:ph type="sldNum" sz="quarter" idx="12"/>
          </p:nvPr>
        </p:nvSpPr>
        <p:spPr/>
        <p:txBody>
          <a:bodyPr/>
          <a:lstStyle/>
          <a:p>
            <a:fld id="{BF73EC7F-79ED-4C17-9829-92AE53B2AB65}" type="slidenum">
              <a:rPr lang="fr-BE" smtClean="0"/>
              <a:pPr/>
              <a:t>23</a:t>
            </a:fld>
            <a:endParaRPr lang="fr-BE"/>
          </a:p>
        </p:txBody>
      </p:sp>
      <p:pic>
        <p:nvPicPr>
          <p:cNvPr id="10" name="Picture 9" descr="leed gold Amonix Receives LEED Certification">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028797">
            <a:off x="2061233" y="942470"/>
            <a:ext cx="1448069" cy="13589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699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s-ES_tradnl" dirty="0"/>
              <a:t>Edificio sostenible con Acero Inoxidable: </a:t>
            </a:r>
            <a:br>
              <a:rPr lang="es-ES_tradnl" dirty="0"/>
            </a:br>
            <a:r>
              <a:rPr lang="es-ES_tradnl" dirty="0"/>
              <a:t>la calificación Gold LEED</a:t>
            </a:r>
          </a:p>
        </p:txBody>
      </p:sp>
      <p:sp>
        <p:nvSpPr>
          <p:cNvPr id="8" name="Content Placeholder 7"/>
          <p:cNvSpPr>
            <a:spLocks noGrp="1"/>
          </p:cNvSpPr>
          <p:nvPr>
            <p:ph idx="1"/>
          </p:nvPr>
        </p:nvSpPr>
        <p:spPr/>
        <p:txBody>
          <a:bodyPr>
            <a:normAutofit lnSpcReduction="10000"/>
          </a:bodyPr>
          <a:lstStyle/>
          <a:p>
            <a:pPr marL="0" indent="0">
              <a:buNone/>
            </a:pPr>
            <a:r>
              <a:rPr lang="es-ES_tradnl" dirty="0"/>
              <a:t>La calificación Gold </a:t>
            </a:r>
            <a:r>
              <a:rPr lang="es-ES_tradnl" b="1" dirty="0"/>
              <a:t>LEED/LDEM</a:t>
            </a:r>
            <a:r>
              <a:rPr lang="es-ES_tradnl" dirty="0"/>
              <a:t> (</a:t>
            </a:r>
            <a:r>
              <a:rPr lang="es-ES_tradnl" dirty="0" err="1"/>
              <a:t>Leadership</a:t>
            </a:r>
            <a:r>
              <a:rPr lang="es-ES_tradnl" dirty="0"/>
              <a:t> in </a:t>
            </a:r>
            <a:r>
              <a:rPr lang="es-ES_tradnl" dirty="0" err="1"/>
              <a:t>Energy</a:t>
            </a:r>
            <a:r>
              <a:rPr lang="es-ES_tradnl" dirty="0"/>
              <a:t> and </a:t>
            </a:r>
            <a:r>
              <a:rPr lang="es-ES_tradnl" dirty="0" err="1"/>
              <a:t>Environment</a:t>
            </a:r>
            <a:r>
              <a:rPr lang="es-ES_tradnl" dirty="0"/>
              <a:t> </a:t>
            </a:r>
            <a:r>
              <a:rPr lang="es-ES_tradnl" dirty="0" err="1"/>
              <a:t>Design</a:t>
            </a:r>
            <a:r>
              <a:rPr lang="es-ES_tradnl" dirty="0"/>
              <a:t>/Liderazgo en Diseño Energético y Medioambiental) reconoce</a:t>
            </a:r>
            <a:r>
              <a:rPr lang="en-US" dirty="0"/>
              <a:t>:</a:t>
            </a:r>
          </a:p>
          <a:p>
            <a:pPr lvl="1"/>
            <a:r>
              <a:rPr lang="es-ES_tradnl" dirty="0"/>
              <a:t>rediseño de zonas baldías cercanas al edificio</a:t>
            </a:r>
          </a:p>
          <a:p>
            <a:pPr lvl="1"/>
            <a:r>
              <a:rPr lang="es-ES_tradnl" dirty="0"/>
              <a:t>adaptación a modos alternativos de transporte</a:t>
            </a:r>
          </a:p>
          <a:p>
            <a:pPr lvl="1"/>
            <a:r>
              <a:rPr lang="es-ES_tradnl" dirty="0"/>
              <a:t>uso reducido de agua</a:t>
            </a:r>
          </a:p>
          <a:p>
            <a:pPr lvl="1"/>
            <a:r>
              <a:rPr lang="es-ES_tradnl" dirty="0"/>
              <a:t>rendimiento energético eficiente</a:t>
            </a:r>
          </a:p>
          <a:p>
            <a:pPr lvl="1"/>
            <a:r>
              <a:rPr lang="es-ES_tradnl" dirty="0"/>
              <a:t>uso de materiales que emiten ningún o muy bajo nivel de toxinas</a:t>
            </a:r>
            <a:r>
              <a:rPr lang="en-US" dirty="0"/>
              <a:t> </a:t>
            </a:r>
          </a:p>
          <a:p>
            <a:pPr lvl="1"/>
            <a:r>
              <a:rPr lang="es-ES_tradnl" dirty="0"/>
              <a:t>diseño innovador</a:t>
            </a:r>
          </a:p>
        </p:txBody>
      </p:sp>
      <p:sp>
        <p:nvSpPr>
          <p:cNvPr id="2" name="Slide Number Placeholder 1"/>
          <p:cNvSpPr>
            <a:spLocks noGrp="1"/>
          </p:cNvSpPr>
          <p:nvPr>
            <p:ph type="sldNum" sz="quarter" idx="12"/>
          </p:nvPr>
        </p:nvSpPr>
        <p:spPr/>
        <p:txBody>
          <a:bodyPr/>
          <a:lstStyle/>
          <a:p>
            <a:fld id="{BF73EC7F-79ED-4C17-9829-92AE53B2AB65}" type="slidenum">
              <a:rPr lang="fr-BE" smtClean="0"/>
              <a:pPr/>
              <a:t>24</a:t>
            </a:fld>
            <a:endParaRPr lang="fr-BE"/>
          </a:p>
        </p:txBody>
      </p:sp>
    </p:spTree>
    <p:extLst>
      <p:ext uri="{BB962C8B-B14F-4D97-AF65-F5344CB8AC3E}">
        <p14:creationId xmlns:p14="http://schemas.microsoft.com/office/powerpoint/2010/main" val="439801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Trabajos</a:t>
            </a:r>
            <a:r>
              <a:rPr lang="en-US" dirty="0"/>
              <a:t> </a:t>
            </a:r>
            <a:r>
              <a:rPr lang="en-US" dirty="0" err="1"/>
              <a:t>sostenibles</a:t>
            </a:r>
            <a:r>
              <a:rPr lang="en-US" dirty="0"/>
              <a:t> de </a:t>
            </a:r>
            <a:r>
              <a:rPr lang="en-US" dirty="0" err="1"/>
              <a:t>obra</a:t>
            </a:r>
            <a:r>
              <a:rPr lang="en-US" dirty="0"/>
              <a:t> civil </a:t>
            </a:r>
            <a:r>
              <a:rPr lang="en-US" dirty="0" err="1"/>
              <a:t>empleando</a:t>
            </a:r>
            <a:r>
              <a:rPr lang="en-US" dirty="0"/>
              <a:t> </a:t>
            </a:r>
            <a:r>
              <a:rPr lang="en-US" dirty="0" err="1"/>
              <a:t>inoxidable</a:t>
            </a:r>
            <a:br>
              <a:rPr lang="en-US" dirty="0"/>
            </a:br>
            <a:r>
              <a:rPr lang="en-US" dirty="0"/>
              <a:t>El embarcadero de Progresso </a:t>
            </a:r>
            <a:r>
              <a:rPr lang="en-US" baseline="30000" dirty="0"/>
              <a:t>27</a:t>
            </a:r>
            <a:endParaRPr lang="fr-BE" baseline="30000" dirty="0"/>
          </a:p>
        </p:txBody>
      </p:sp>
      <p:sp>
        <p:nvSpPr>
          <p:cNvPr id="7" name="Text Placeholder 6"/>
          <p:cNvSpPr>
            <a:spLocks noGrp="1"/>
          </p:cNvSpPr>
          <p:nvPr>
            <p:ph type="body" sz="half" idx="2"/>
          </p:nvPr>
        </p:nvSpPr>
        <p:spPr/>
        <p:txBody>
          <a:bodyPr>
            <a:normAutofit/>
          </a:bodyPr>
          <a:lstStyle/>
          <a:p>
            <a:pPr algn="just"/>
            <a:r>
              <a:rPr lang="fr-BE" dirty="0"/>
              <a:t>En </a:t>
            </a:r>
            <a:r>
              <a:rPr lang="fr-BE" dirty="0" err="1"/>
              <a:t>Progresso</a:t>
            </a:r>
            <a:r>
              <a:rPr lang="fr-BE" dirty="0"/>
              <a:t>, </a:t>
            </a:r>
            <a:r>
              <a:rPr lang="fr-BE" dirty="0" err="1"/>
              <a:t>México</a:t>
            </a:r>
            <a:r>
              <a:rPr lang="fr-BE" dirty="0"/>
              <a:t>,  se </a:t>
            </a:r>
            <a:r>
              <a:rPr lang="fr-BE" dirty="0" err="1"/>
              <a:t>construyó</a:t>
            </a:r>
            <a:r>
              <a:rPr lang="fr-BE" dirty="0"/>
              <a:t> un </a:t>
            </a:r>
            <a:r>
              <a:rPr lang="fr-BE" dirty="0" err="1"/>
              <a:t>embarcadero</a:t>
            </a:r>
            <a:r>
              <a:rPr lang="fr-BE" dirty="0"/>
              <a:t> en 1970. El </a:t>
            </a:r>
            <a:r>
              <a:rPr lang="fr-BE" dirty="0" err="1"/>
              <a:t>ambiente</a:t>
            </a:r>
            <a:r>
              <a:rPr lang="fr-BE" dirty="0"/>
              <a:t> </a:t>
            </a:r>
            <a:r>
              <a:rPr lang="fr-BE" dirty="0" err="1"/>
              <a:t>marino</a:t>
            </a:r>
            <a:r>
              <a:rPr lang="fr-BE" dirty="0"/>
              <a:t> </a:t>
            </a:r>
            <a:r>
              <a:rPr lang="fr-BE" dirty="0" err="1"/>
              <a:t>hizo</a:t>
            </a:r>
            <a:r>
              <a:rPr lang="fr-BE" dirty="0"/>
              <a:t> que la barra de </a:t>
            </a:r>
            <a:r>
              <a:rPr lang="fr-BE" dirty="0" err="1"/>
              <a:t>acero</a:t>
            </a:r>
            <a:r>
              <a:rPr lang="fr-BE" dirty="0"/>
              <a:t> al </a:t>
            </a:r>
            <a:r>
              <a:rPr lang="fr-BE" dirty="0" err="1"/>
              <a:t>carbono</a:t>
            </a:r>
            <a:r>
              <a:rPr lang="fr-BE" dirty="0"/>
              <a:t> se </a:t>
            </a:r>
            <a:r>
              <a:rPr lang="fr-BE" dirty="0" err="1"/>
              <a:t>corroyera</a:t>
            </a:r>
            <a:r>
              <a:rPr lang="fr-BE" dirty="0"/>
              <a:t>, con el </a:t>
            </a:r>
            <a:r>
              <a:rPr lang="fr-BE" dirty="0" err="1"/>
              <a:t>consecuente</a:t>
            </a:r>
            <a:r>
              <a:rPr lang="fr-BE" dirty="0"/>
              <a:t> </a:t>
            </a:r>
            <a:r>
              <a:rPr lang="fr-BE" dirty="0" err="1"/>
              <a:t>fallo</a:t>
            </a:r>
            <a:r>
              <a:rPr lang="fr-BE" dirty="0"/>
              <a:t> de la </a:t>
            </a:r>
            <a:r>
              <a:rPr lang="fr-BE" dirty="0" err="1"/>
              <a:t>estructura</a:t>
            </a:r>
            <a:r>
              <a:rPr lang="fr-BE" dirty="0"/>
              <a:t>.</a:t>
            </a:r>
          </a:p>
        </p:txBody>
      </p:sp>
      <p:pic>
        <p:nvPicPr>
          <p:cNvPr id="8" name="Picture 2"/>
          <p:cNvPicPr>
            <a:picLocks noGrp="1" noChangeAspect="1" noChangeArrowheads="1"/>
          </p:cNvPicPr>
          <p:nvPr>
            <p:ph type="pic" idx="1"/>
          </p:nvPr>
        </p:nvPicPr>
        <p:blipFill rotWithShape="1">
          <a:blip r:embed="rId3" cstate="print">
            <a:extLst>
              <a:ext uri="{28A0092B-C50C-407E-A947-70E740481C1C}">
                <a14:useLocalDpi xmlns:a14="http://schemas.microsoft.com/office/drawing/2010/main" val="0"/>
              </a:ext>
            </a:extLst>
          </a:blip>
          <a:srcRect l="16896" t="14141" r="17765" b="38906"/>
          <a:stretch/>
        </p:blipFill>
        <p:spPr bwMode="auto">
          <a:xfrm>
            <a:off x="1821904" y="2505074"/>
            <a:ext cx="5486400" cy="19320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BF73EC7F-79ED-4C17-9829-92AE53B2AB65}" type="slidenum">
              <a:rPr lang="fr-BE" smtClean="0"/>
              <a:t>25</a:t>
            </a:fld>
            <a:endParaRPr lang="fr-BE"/>
          </a:p>
        </p:txBody>
      </p:sp>
    </p:spTree>
    <p:extLst>
      <p:ext uri="{BB962C8B-B14F-4D97-AF65-F5344CB8AC3E}">
        <p14:creationId xmlns:p14="http://schemas.microsoft.com/office/powerpoint/2010/main" val="1847462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Trabajos sostenibles de obra civil empleando inoxidable</a:t>
            </a:r>
            <a:br>
              <a:rPr lang="es-ES" dirty="0"/>
            </a:br>
            <a:r>
              <a:rPr lang="es-ES" dirty="0"/>
              <a:t>El embarcadero de </a:t>
            </a:r>
            <a:r>
              <a:rPr lang="es-ES" dirty="0" err="1"/>
              <a:t>Progresso</a:t>
            </a:r>
            <a:endParaRPr lang="fr-BE" dirty="0"/>
          </a:p>
        </p:txBody>
      </p:sp>
      <p:sp>
        <p:nvSpPr>
          <p:cNvPr id="7" name="Text Placeholder 6"/>
          <p:cNvSpPr>
            <a:spLocks noGrp="1"/>
          </p:cNvSpPr>
          <p:nvPr>
            <p:ph type="body" sz="half" idx="2"/>
          </p:nvPr>
        </p:nvSpPr>
        <p:spPr/>
        <p:txBody>
          <a:bodyPr/>
          <a:lstStyle/>
          <a:p>
            <a:pPr algn="just"/>
            <a:r>
              <a:rPr lang="es-ES_tradnl" dirty="0"/>
              <a:t>El embarcadero adyacente fue construido entre 1937 y 1941 empleando refuerzo de acero inoxidable para el hormigón.</a:t>
            </a:r>
          </a:p>
        </p:txBody>
      </p:sp>
      <p:pic>
        <p:nvPicPr>
          <p:cNvPr id="9" name="Picture 2"/>
          <p:cNvPicPr>
            <a:picLocks noGrp="1" noChangeAspect="1" noChangeArrowheads="1"/>
          </p:cNvPicPr>
          <p:nvPr>
            <p:ph type="pic" idx="1"/>
          </p:nvPr>
        </p:nvPicPr>
        <p:blipFill rotWithShape="1">
          <a:blip r:embed="rId3" cstate="print">
            <a:extLst>
              <a:ext uri="{28A0092B-C50C-407E-A947-70E740481C1C}">
                <a14:useLocalDpi xmlns:a14="http://schemas.microsoft.com/office/drawing/2010/main" val="0"/>
              </a:ext>
            </a:extLst>
          </a:blip>
          <a:srcRect l="7077" t="25968" r="7077" b="27078"/>
          <a:stretch/>
        </p:blipFill>
        <p:spPr bwMode="auto">
          <a:xfrm>
            <a:off x="1821904" y="2492896"/>
            <a:ext cx="5486400" cy="19320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BF73EC7F-79ED-4C17-9829-92AE53B2AB65}" type="slidenum">
              <a:rPr lang="fr-BE" smtClean="0"/>
              <a:t>26</a:t>
            </a:fld>
            <a:endParaRPr lang="fr-BE"/>
          </a:p>
        </p:txBody>
      </p:sp>
    </p:spTree>
    <p:extLst>
      <p:ext uri="{BB962C8B-B14F-4D97-AF65-F5344CB8AC3E}">
        <p14:creationId xmlns:p14="http://schemas.microsoft.com/office/powerpoint/2010/main" val="2774859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Trabajos sostenibles de obra civil empleando inoxidable</a:t>
            </a:r>
            <a:br>
              <a:rPr lang="es-ES" dirty="0"/>
            </a:br>
            <a:r>
              <a:rPr lang="es-ES" dirty="0"/>
              <a:t>El embarcadero de </a:t>
            </a:r>
            <a:r>
              <a:rPr lang="es-ES" dirty="0" err="1"/>
              <a:t>Progresso</a:t>
            </a:r>
            <a:endParaRPr lang="fr-BE" dirty="0"/>
          </a:p>
        </p:txBody>
      </p:sp>
      <p:sp>
        <p:nvSpPr>
          <p:cNvPr id="7" name="Text Placeholder 6"/>
          <p:cNvSpPr>
            <a:spLocks noGrp="1"/>
          </p:cNvSpPr>
          <p:nvPr>
            <p:ph type="body" sz="half" idx="2"/>
          </p:nvPr>
        </p:nvSpPr>
        <p:spPr/>
        <p:txBody>
          <a:bodyPr/>
          <a:lstStyle/>
          <a:p>
            <a:pPr algn="just"/>
            <a:r>
              <a:rPr lang="fr-BE" dirty="0" err="1"/>
              <a:t>Desde</a:t>
            </a:r>
            <a:r>
              <a:rPr lang="fr-BE" dirty="0"/>
              <a:t> </a:t>
            </a:r>
            <a:r>
              <a:rPr lang="fr-BE" dirty="0" err="1"/>
              <a:t>entonces</a:t>
            </a:r>
            <a:r>
              <a:rPr lang="fr-BE" dirty="0"/>
              <a:t>, no ha </a:t>
            </a:r>
            <a:r>
              <a:rPr lang="fr-BE" dirty="0" err="1"/>
              <a:t>recibido</a:t>
            </a:r>
            <a:r>
              <a:rPr lang="fr-BE" dirty="0"/>
              <a:t> </a:t>
            </a:r>
            <a:r>
              <a:rPr lang="fr-BE" dirty="0" err="1"/>
              <a:t>mantenimiento</a:t>
            </a:r>
            <a:r>
              <a:rPr lang="fr-BE" dirty="0"/>
              <a:t> y se ha </a:t>
            </a:r>
            <a:r>
              <a:rPr lang="fr-BE" dirty="0" err="1"/>
              <a:t>conservado</a:t>
            </a:r>
            <a:r>
              <a:rPr lang="fr-BE" dirty="0"/>
              <a:t> en </a:t>
            </a:r>
            <a:r>
              <a:rPr lang="fr-BE" dirty="0" err="1"/>
              <a:t>condiciones</a:t>
            </a:r>
            <a:r>
              <a:rPr lang="fr-BE" dirty="0"/>
              <a:t> </a:t>
            </a:r>
            <a:r>
              <a:rPr lang="fr-BE" dirty="0" err="1"/>
              <a:t>excelentes</a:t>
            </a:r>
            <a:r>
              <a:rPr lang="fr-BE" dirty="0"/>
              <a:t>.</a:t>
            </a:r>
          </a:p>
        </p:txBody>
      </p:sp>
      <p:pic>
        <p:nvPicPr>
          <p:cNvPr id="10" name="Picture 2"/>
          <p:cNvPicPr preferRelativeResize="0">
            <a:picLocks noGrp="1" noChangeArrowheads="1"/>
          </p:cNvPicPr>
          <p:nvPr>
            <p:ph type="pic" idx="1"/>
          </p:nvPr>
        </p:nvPicPr>
        <p:blipFill rotWithShape="1">
          <a:blip r:embed="rId3" cstate="print">
            <a:extLst>
              <a:ext uri="{28A0092B-C50C-407E-A947-70E740481C1C}">
                <a14:useLocalDpi xmlns:a14="http://schemas.microsoft.com/office/drawing/2010/main" val="0"/>
              </a:ext>
            </a:extLst>
          </a:blip>
          <a:srcRect/>
          <a:stretch/>
        </p:blipFill>
        <p:spPr bwMode="auto">
          <a:xfrm>
            <a:off x="1821904" y="2492896"/>
            <a:ext cx="5486400" cy="1933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BF73EC7F-79ED-4C17-9829-92AE53B2AB65}" type="slidenum">
              <a:rPr lang="fr-BE" smtClean="0"/>
              <a:t>27</a:t>
            </a:fld>
            <a:endParaRPr lang="fr-BE"/>
          </a:p>
        </p:txBody>
      </p:sp>
    </p:spTree>
    <p:extLst>
      <p:ext uri="{BB962C8B-B14F-4D97-AF65-F5344CB8AC3E}">
        <p14:creationId xmlns:p14="http://schemas.microsoft.com/office/powerpoint/2010/main" val="2317258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 Social</a:t>
            </a:r>
            <a:endParaRPr lang="fr-BE" dirty="0"/>
          </a:p>
        </p:txBody>
      </p:sp>
      <p:sp>
        <p:nvSpPr>
          <p:cNvPr id="5" name="Content Placeholder 4"/>
          <p:cNvSpPr>
            <a:spLocks noGrp="1"/>
          </p:cNvSpPr>
          <p:nvPr>
            <p:ph idx="1"/>
          </p:nvPr>
        </p:nvSpPr>
        <p:spPr>
          <a:xfrm>
            <a:off x="457200" y="1312168"/>
            <a:ext cx="8229600" cy="4853136"/>
          </a:xfrm>
        </p:spPr>
        <p:txBody>
          <a:bodyPr>
            <a:noAutofit/>
          </a:bodyPr>
          <a:lstStyle/>
          <a:p>
            <a:pPr marL="0" indent="0" algn="just">
              <a:buNone/>
            </a:pPr>
            <a:r>
              <a:rPr lang="es-ES_tradnl" sz="2000" dirty="0"/>
              <a:t>Un material sostenible no provoca daños en las personas que trabajan en su producción, ni al manipularlo durante su uso, reciclaje y disposición final.</a:t>
            </a:r>
          </a:p>
          <a:p>
            <a:pPr algn="just"/>
            <a:r>
              <a:rPr lang="es-ES_tradnl" sz="2000" dirty="0"/>
              <a:t>El acero inoxidable no resulta dañino para la gente durante su producción ni durante su uso. Por esta razón, el acero inoxidable es el principal material empleado en aplicaciones médicas, alimenticias, de elaboración, domésticas y de hostelería.</a:t>
            </a:r>
          </a:p>
          <a:p>
            <a:pPr marL="0" indent="0" algn="just">
              <a:buNone/>
            </a:pPr>
            <a:endParaRPr lang="es-ES_tradnl" sz="2000" dirty="0"/>
          </a:p>
          <a:p>
            <a:pPr algn="just"/>
            <a:r>
              <a:rPr lang="es-ES_tradnl" sz="2000" dirty="0"/>
              <a:t>Proporcionar un lugar de trabajo saludable y libre de accidentes es la máxima prioridad para la industria del acero inoxidable. </a:t>
            </a:r>
          </a:p>
          <a:p>
            <a:pPr marL="0" indent="0" algn="just">
              <a:buNone/>
            </a:pPr>
            <a:endParaRPr lang="es-ES_tradnl" sz="2000" dirty="0"/>
          </a:p>
          <a:p>
            <a:pPr algn="just"/>
            <a:r>
              <a:rPr lang="es-ES_tradnl" sz="2000" dirty="0"/>
              <a:t>El acero inoxidable mejora también la calidad de vida haciendo posibles ciertos avances técnicos. Por ejemplo, las instalaciones que nos proporcionan agua potable limpia, comida y medicamentos no resultarían tan higiénicas ni eficientes de no ser por el acero inoxidable.</a:t>
            </a:r>
          </a:p>
        </p:txBody>
      </p:sp>
      <p:sp>
        <p:nvSpPr>
          <p:cNvPr id="3" name="Slide Number Placeholder 2"/>
          <p:cNvSpPr>
            <a:spLocks noGrp="1"/>
          </p:cNvSpPr>
          <p:nvPr>
            <p:ph type="sldNum" sz="quarter" idx="12"/>
          </p:nvPr>
        </p:nvSpPr>
        <p:spPr/>
        <p:txBody>
          <a:bodyPr/>
          <a:lstStyle/>
          <a:p>
            <a:fld id="{BF73EC7F-79ED-4C17-9829-92AE53B2AB65}" type="slidenum">
              <a:rPr lang="fr-BE" smtClean="0"/>
              <a:pPr/>
              <a:t>28</a:t>
            </a:fld>
            <a:endParaRPr lang="fr-BE"/>
          </a:p>
        </p:txBody>
      </p:sp>
    </p:spTree>
    <p:extLst>
      <p:ext uri="{BB962C8B-B14F-4D97-AF65-F5344CB8AC3E}">
        <p14:creationId xmlns:p14="http://schemas.microsoft.com/office/powerpoint/2010/main" val="408550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3. Económico</a:t>
            </a:r>
          </a:p>
        </p:txBody>
      </p:sp>
      <p:sp>
        <p:nvSpPr>
          <p:cNvPr id="3" name="Slide Number Placeholder 2"/>
          <p:cNvSpPr>
            <a:spLocks noGrp="1"/>
          </p:cNvSpPr>
          <p:nvPr>
            <p:ph type="sldNum" sz="quarter" idx="12"/>
          </p:nvPr>
        </p:nvSpPr>
        <p:spPr/>
        <p:txBody>
          <a:bodyPr/>
          <a:lstStyle/>
          <a:p>
            <a:fld id="{BF73EC7F-79ED-4C17-9829-92AE53B2AB65}" type="slidenum">
              <a:rPr lang="fr-BE" smtClean="0"/>
              <a:pPr/>
              <a:t>29</a:t>
            </a:fld>
            <a:endParaRPr lang="fr-BE"/>
          </a:p>
        </p:txBody>
      </p:sp>
      <p:grpSp>
        <p:nvGrpSpPr>
          <p:cNvPr id="11" name="Group 10"/>
          <p:cNvGrpSpPr>
            <a:grpSpLocks noChangeAspect="1"/>
          </p:cNvGrpSpPr>
          <p:nvPr/>
        </p:nvGrpSpPr>
        <p:grpSpPr>
          <a:xfrm>
            <a:off x="2095472" y="1484784"/>
            <a:ext cx="4924800" cy="4924800"/>
            <a:chOff x="827584" y="548680"/>
            <a:chExt cx="4320000" cy="4320000"/>
          </a:xfrm>
        </p:grpSpPr>
        <p:sp>
          <p:nvSpPr>
            <p:cNvPr id="5" name="Oval 4"/>
            <p:cNvSpPr/>
            <p:nvPr/>
          </p:nvSpPr>
          <p:spPr>
            <a:xfrm>
              <a:off x="827584" y="548680"/>
              <a:ext cx="4320000" cy="4320000"/>
            </a:xfrm>
            <a:prstGeom prst="ellipse">
              <a:avLst/>
            </a:prstGeom>
            <a:solidFill>
              <a:srgbClr val="78A5D8"/>
            </a:solid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Oval 5"/>
            <p:cNvSpPr/>
            <p:nvPr/>
          </p:nvSpPr>
          <p:spPr>
            <a:xfrm>
              <a:off x="2267744" y="620688"/>
              <a:ext cx="1512000" cy="151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s-ES_tradnl" sz="1400" dirty="0">
                  <a:solidFill>
                    <a:schemeClr val="bg1"/>
                  </a:solidFill>
                </a:rPr>
                <a:t>300,000</a:t>
              </a:r>
            </a:p>
            <a:p>
              <a:pPr algn="ctr"/>
              <a:r>
                <a:rPr lang="es-ES_tradnl" sz="1050" dirty="0">
                  <a:solidFill>
                    <a:schemeClr val="bg1"/>
                  </a:solidFill>
                </a:rPr>
                <a:t>Personas directa o indirectamente empleadas por la industria del acero inoxidable en el mundo</a:t>
              </a:r>
              <a:endParaRPr lang="es-ES_tradnl" sz="1400" dirty="0">
                <a:solidFill>
                  <a:schemeClr val="bg1"/>
                </a:solidFill>
              </a:endParaRPr>
            </a:p>
          </p:txBody>
        </p:sp>
        <p:sp>
          <p:nvSpPr>
            <p:cNvPr id="7" name="Oval 6"/>
            <p:cNvSpPr/>
            <p:nvPr/>
          </p:nvSpPr>
          <p:spPr>
            <a:xfrm>
              <a:off x="971744" y="1690803"/>
              <a:ext cx="1368000" cy="136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s-ES_tradnl" sz="1400" dirty="0"/>
                <a:t>130 billones de US$</a:t>
              </a:r>
            </a:p>
            <a:p>
              <a:pPr algn="ctr"/>
              <a:r>
                <a:rPr lang="es-ES_tradnl" sz="1050" dirty="0"/>
                <a:t>Facturación global de la industria del acero inoxidable, 2010</a:t>
              </a:r>
            </a:p>
          </p:txBody>
        </p:sp>
        <p:sp>
          <p:nvSpPr>
            <p:cNvPr id="8" name="Oval 7"/>
            <p:cNvSpPr/>
            <p:nvPr/>
          </p:nvSpPr>
          <p:spPr>
            <a:xfrm>
              <a:off x="3780048" y="1772952"/>
              <a:ext cx="1224000" cy="1224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s-ES_tradnl" sz="1400" dirty="0"/>
                <a:t>6%</a:t>
              </a:r>
              <a:r>
                <a:rPr lang="es-ES_tradnl" sz="1000" dirty="0"/>
                <a:t> incremento medio de la producción cada año desde 1970</a:t>
              </a:r>
            </a:p>
          </p:txBody>
        </p:sp>
        <p:sp>
          <p:nvSpPr>
            <p:cNvPr id="9" name="Oval 8"/>
            <p:cNvSpPr/>
            <p:nvPr/>
          </p:nvSpPr>
          <p:spPr>
            <a:xfrm>
              <a:off x="1619744" y="3321088"/>
              <a:ext cx="900000" cy="900000"/>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s-ES_tradnl" sz="1200" dirty="0"/>
                <a:t>100%</a:t>
              </a:r>
            </a:p>
            <a:p>
              <a:pPr algn="ctr"/>
              <a:r>
                <a:rPr lang="es-ES_tradnl" sz="900" dirty="0"/>
                <a:t>reciclable</a:t>
              </a:r>
            </a:p>
            <a:p>
              <a:pPr algn="ctr"/>
              <a:r>
                <a:rPr lang="es-ES_tradnl" sz="900" dirty="0"/>
                <a:t>para siempre</a:t>
              </a:r>
            </a:p>
          </p:txBody>
        </p:sp>
        <p:sp>
          <p:nvSpPr>
            <p:cNvPr id="10" name="Oval 9"/>
            <p:cNvSpPr/>
            <p:nvPr/>
          </p:nvSpPr>
          <p:spPr>
            <a:xfrm>
              <a:off x="2951960" y="3212976"/>
              <a:ext cx="1260000" cy="1260000"/>
            </a:xfrm>
            <a:prstGeom prst="ellipse">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s-ES_tradnl" sz="1100" dirty="0"/>
                <a:t>30 millones de toneladas </a:t>
              </a:r>
              <a:r>
                <a:rPr lang="es-ES_tradnl" sz="1000" dirty="0"/>
                <a:t>de acero inoxidable fabricadas en 2010</a:t>
              </a:r>
            </a:p>
          </p:txBody>
        </p:sp>
      </p:grpSp>
    </p:spTree>
    <p:extLst>
      <p:ext uri="{BB962C8B-B14F-4D97-AF65-F5344CB8AC3E}">
        <p14:creationId xmlns:p14="http://schemas.microsoft.com/office/powerpoint/2010/main" val="1788043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Definiciones</a:t>
            </a:r>
            <a:endParaRPr lang="fr-BE" dirty="0"/>
          </a:p>
        </p:txBody>
      </p:sp>
      <p:sp>
        <p:nvSpPr>
          <p:cNvPr id="3" name="Content Placeholder 2"/>
          <p:cNvSpPr>
            <a:spLocks noGrp="1"/>
          </p:cNvSpPr>
          <p:nvPr>
            <p:ph idx="1"/>
          </p:nvPr>
        </p:nvSpPr>
        <p:spPr>
          <a:xfrm>
            <a:off x="457200" y="1412776"/>
            <a:ext cx="8229600" cy="5328592"/>
          </a:xfrm>
        </p:spPr>
        <p:txBody>
          <a:bodyPr>
            <a:noAutofit/>
          </a:bodyPr>
          <a:lstStyle/>
          <a:p>
            <a:pPr algn="just"/>
            <a:r>
              <a:rPr lang="fr-FR" sz="2200" b="1" dirty="0"/>
              <a:t>Life Cycle Inventory</a:t>
            </a:r>
            <a:r>
              <a:rPr lang="en-US" sz="2200" b="1" dirty="0"/>
              <a:t> (LCI)</a:t>
            </a:r>
            <a:r>
              <a:rPr lang="en-US" sz="2200" dirty="0"/>
              <a:t>: Se </a:t>
            </a:r>
            <a:r>
              <a:rPr lang="en-US" sz="2200" dirty="0" err="1"/>
              <a:t>trata</a:t>
            </a:r>
            <a:r>
              <a:rPr lang="en-US" sz="2200" dirty="0"/>
              <a:t> de un </a:t>
            </a:r>
            <a:r>
              <a:rPr lang="en-US" sz="2200" dirty="0" err="1"/>
              <a:t>método</a:t>
            </a:r>
            <a:r>
              <a:rPr lang="en-US" sz="2200" dirty="0"/>
              <a:t> </a:t>
            </a:r>
            <a:r>
              <a:rPr lang="en-US" sz="2200" dirty="0" err="1"/>
              <a:t>estructurado</a:t>
            </a:r>
            <a:r>
              <a:rPr lang="en-US" sz="2200" dirty="0"/>
              <a:t>, </a:t>
            </a:r>
            <a:r>
              <a:rPr lang="en-US" sz="2200" dirty="0" err="1"/>
              <a:t>comprensible</a:t>
            </a:r>
            <a:r>
              <a:rPr lang="en-US" sz="2200" dirty="0"/>
              <a:t> e </a:t>
            </a:r>
            <a:r>
              <a:rPr lang="en-US" sz="2200" dirty="0" err="1"/>
              <a:t>internacionalmente</a:t>
            </a:r>
            <a:r>
              <a:rPr lang="en-US" sz="2200" dirty="0"/>
              <a:t> </a:t>
            </a:r>
            <a:r>
              <a:rPr lang="en-US" sz="2200" dirty="0" err="1"/>
              <a:t>regulado</a:t>
            </a:r>
            <a:r>
              <a:rPr lang="en-US" sz="2200" dirty="0"/>
              <a:t>. </a:t>
            </a:r>
            <a:r>
              <a:rPr lang="en-US" sz="2200" dirty="0" err="1"/>
              <a:t>Cuantifica</a:t>
            </a:r>
            <a:r>
              <a:rPr lang="en-US" sz="2200" dirty="0"/>
              <a:t> </a:t>
            </a:r>
            <a:r>
              <a:rPr lang="en-US" sz="2200" dirty="0" err="1"/>
              <a:t>todas</a:t>
            </a:r>
            <a:r>
              <a:rPr lang="en-US" sz="2200" dirty="0"/>
              <a:t> las </a:t>
            </a:r>
            <a:r>
              <a:rPr lang="en-US" sz="2200" dirty="0" err="1"/>
              <a:t>emisiones</a:t>
            </a:r>
            <a:r>
              <a:rPr lang="en-US" sz="2200" dirty="0"/>
              <a:t> </a:t>
            </a:r>
            <a:r>
              <a:rPr lang="en-US" sz="2200" dirty="0" err="1"/>
              <a:t>relevantes</a:t>
            </a:r>
            <a:r>
              <a:rPr lang="en-US" sz="2200" dirty="0"/>
              <a:t> y </a:t>
            </a:r>
            <a:r>
              <a:rPr lang="en-US" sz="2200" dirty="0" err="1"/>
              <a:t>recursos</a:t>
            </a:r>
            <a:r>
              <a:rPr lang="en-US" sz="2200" dirty="0"/>
              <a:t> </a:t>
            </a:r>
            <a:r>
              <a:rPr lang="en-US" sz="2200" dirty="0" err="1"/>
              <a:t>consumidos</a:t>
            </a:r>
            <a:r>
              <a:rPr lang="en-US" sz="2200" dirty="0"/>
              <a:t> </a:t>
            </a:r>
            <a:r>
              <a:rPr lang="en-US" sz="2200" dirty="0" err="1"/>
              <a:t>asi</a:t>
            </a:r>
            <a:r>
              <a:rPr lang="en-US" sz="2200" dirty="0"/>
              <a:t> </a:t>
            </a:r>
            <a:r>
              <a:rPr lang="en-US" sz="2200" dirty="0" err="1"/>
              <a:t>como</a:t>
            </a:r>
            <a:r>
              <a:rPr lang="en-US" sz="2200" dirty="0"/>
              <a:t> </a:t>
            </a:r>
            <a:r>
              <a:rPr lang="en-US" sz="2200" dirty="0" err="1"/>
              <a:t>los</a:t>
            </a:r>
            <a:r>
              <a:rPr lang="en-US" sz="2200" dirty="0"/>
              <a:t> </a:t>
            </a:r>
            <a:r>
              <a:rPr lang="en-US" sz="2200" dirty="0" err="1"/>
              <a:t>impactos</a:t>
            </a:r>
            <a:r>
              <a:rPr lang="en-US" sz="2200" dirty="0"/>
              <a:t> </a:t>
            </a:r>
            <a:r>
              <a:rPr lang="en-US" sz="2200" dirty="0" err="1"/>
              <a:t>relacionados</a:t>
            </a:r>
            <a:r>
              <a:rPr lang="en-US" sz="2200" dirty="0"/>
              <a:t> con el </a:t>
            </a:r>
            <a:r>
              <a:rPr lang="en-US" sz="2200" dirty="0" err="1"/>
              <a:t>medio</a:t>
            </a:r>
            <a:r>
              <a:rPr lang="en-US" sz="2200" dirty="0"/>
              <a:t> </a:t>
            </a:r>
            <a:r>
              <a:rPr lang="en-US" sz="2200" dirty="0" err="1"/>
              <a:t>ambiente</a:t>
            </a:r>
            <a:r>
              <a:rPr lang="en-US" sz="2200" dirty="0"/>
              <a:t>, la </a:t>
            </a:r>
            <a:r>
              <a:rPr lang="en-US" sz="2200" dirty="0" err="1"/>
              <a:t>salud</a:t>
            </a:r>
            <a:r>
              <a:rPr lang="en-US" sz="2200" dirty="0"/>
              <a:t> y el </a:t>
            </a:r>
            <a:r>
              <a:rPr lang="en-US" sz="2200" dirty="0" err="1"/>
              <a:t>agotamiento</a:t>
            </a:r>
            <a:r>
              <a:rPr lang="en-US" sz="2200" dirty="0"/>
              <a:t> de </a:t>
            </a:r>
            <a:r>
              <a:rPr lang="en-US" sz="2200" dirty="0" err="1"/>
              <a:t>recursos</a:t>
            </a:r>
            <a:r>
              <a:rPr lang="en-US" sz="2200" dirty="0"/>
              <a:t> </a:t>
            </a:r>
            <a:r>
              <a:rPr lang="en-US" sz="2200" dirty="0" err="1"/>
              <a:t>asociados</a:t>
            </a:r>
            <a:r>
              <a:rPr lang="en-US" sz="2200" dirty="0"/>
              <a:t> con el </a:t>
            </a:r>
            <a:r>
              <a:rPr lang="en-US" sz="2200" dirty="0" err="1"/>
              <a:t>ciclo</a:t>
            </a:r>
            <a:r>
              <a:rPr lang="en-US" sz="2200" dirty="0"/>
              <a:t> de </a:t>
            </a:r>
            <a:r>
              <a:rPr lang="en-US" sz="2200" dirty="0" err="1"/>
              <a:t>vida</a:t>
            </a:r>
            <a:r>
              <a:rPr lang="en-US" sz="2200" dirty="0"/>
              <a:t> global de un </a:t>
            </a:r>
            <a:r>
              <a:rPr lang="en-US" sz="2200" dirty="0" err="1"/>
              <a:t>producto</a:t>
            </a:r>
            <a:r>
              <a:rPr lang="en-US" sz="2200" dirty="0"/>
              <a:t>. </a:t>
            </a:r>
            <a:r>
              <a:rPr lang="en-US" sz="2200" baseline="50000" dirty="0"/>
              <a:t>(3)</a:t>
            </a:r>
            <a:endParaRPr lang="fr-FR" sz="2200" baseline="50000" dirty="0"/>
          </a:p>
          <a:p>
            <a:pPr algn="just"/>
            <a:r>
              <a:rPr lang="fr-FR" sz="2200" b="1" dirty="0"/>
              <a:t>Life Cycle </a:t>
            </a:r>
            <a:r>
              <a:rPr lang="fr-FR" sz="2200" b="1" dirty="0" err="1"/>
              <a:t>Cost</a:t>
            </a:r>
            <a:r>
              <a:rPr lang="fr-FR" sz="2200" b="1" dirty="0"/>
              <a:t> (LCC)</a:t>
            </a:r>
            <a:r>
              <a:rPr lang="fr-FR" sz="2200" dirty="0"/>
              <a:t>:</a:t>
            </a:r>
            <a:r>
              <a:rPr lang="fr-FR" sz="2200" b="1" dirty="0"/>
              <a:t> </a:t>
            </a:r>
            <a:r>
              <a:rPr lang="en-US" sz="2200" dirty="0" err="1"/>
              <a:t>Es</a:t>
            </a:r>
            <a:r>
              <a:rPr lang="en-US" sz="2200" dirty="0"/>
              <a:t> </a:t>
            </a:r>
            <a:r>
              <a:rPr lang="en-US" sz="2200" dirty="0" err="1"/>
              <a:t>una</a:t>
            </a:r>
            <a:r>
              <a:rPr lang="en-US" sz="2200" dirty="0"/>
              <a:t> </a:t>
            </a:r>
            <a:r>
              <a:rPr lang="en-US" sz="2200" dirty="0" err="1"/>
              <a:t>herramienta</a:t>
            </a:r>
            <a:r>
              <a:rPr lang="en-US" sz="2200" dirty="0"/>
              <a:t> para </a:t>
            </a:r>
            <a:r>
              <a:rPr lang="en-US" sz="2200" dirty="0" err="1"/>
              <a:t>evaluar</a:t>
            </a:r>
            <a:r>
              <a:rPr lang="en-US" sz="2200" dirty="0"/>
              <a:t> el </a:t>
            </a:r>
            <a:r>
              <a:rPr lang="en-US" sz="2200" dirty="0" err="1"/>
              <a:t>coste</a:t>
            </a:r>
            <a:r>
              <a:rPr lang="en-US" sz="2200" dirty="0"/>
              <a:t> total del </a:t>
            </a:r>
            <a:r>
              <a:rPr lang="en-US" sz="2200" dirty="0" err="1"/>
              <a:t>desempeño</a:t>
            </a:r>
            <a:r>
              <a:rPr lang="en-US" sz="2200" dirty="0"/>
              <a:t> de un </a:t>
            </a:r>
            <a:r>
              <a:rPr lang="en-US" sz="2200" dirty="0" err="1"/>
              <a:t>bien</a:t>
            </a:r>
            <a:r>
              <a:rPr lang="en-US" sz="2200" dirty="0"/>
              <a:t> a lo largo del </a:t>
            </a:r>
            <a:r>
              <a:rPr lang="en-US" sz="2200" dirty="0" err="1"/>
              <a:t>tiempo</a:t>
            </a:r>
            <a:r>
              <a:rPr lang="en-US" sz="2200" dirty="0"/>
              <a:t>, </a:t>
            </a:r>
            <a:r>
              <a:rPr lang="en-US" sz="2200" dirty="0" err="1"/>
              <a:t>incluyendo</a:t>
            </a:r>
            <a:r>
              <a:rPr lang="en-US" sz="2200" dirty="0"/>
              <a:t> la </a:t>
            </a:r>
            <a:r>
              <a:rPr lang="en-US" sz="2200" dirty="0" err="1"/>
              <a:t>adquisición</a:t>
            </a:r>
            <a:r>
              <a:rPr lang="en-US" sz="2200" dirty="0"/>
              <a:t>, </a:t>
            </a:r>
            <a:r>
              <a:rPr lang="en-US" sz="2200" dirty="0" err="1"/>
              <a:t>operación</a:t>
            </a:r>
            <a:r>
              <a:rPr lang="en-US" sz="2200" dirty="0"/>
              <a:t>, </a:t>
            </a:r>
            <a:r>
              <a:rPr lang="en-US" sz="2200" dirty="0" err="1"/>
              <a:t>mantenimiento</a:t>
            </a:r>
            <a:r>
              <a:rPr lang="en-US" sz="2200" dirty="0"/>
              <a:t> y </a:t>
            </a:r>
            <a:r>
              <a:rPr lang="en-US" sz="2200" dirty="0" err="1"/>
              <a:t>costes</a:t>
            </a:r>
            <a:r>
              <a:rPr lang="en-US" sz="2200" dirty="0"/>
              <a:t> de </a:t>
            </a:r>
            <a:r>
              <a:rPr lang="en-US" sz="2200" dirty="0" err="1"/>
              <a:t>vertedero</a:t>
            </a:r>
            <a:r>
              <a:rPr lang="en-US" sz="2200" dirty="0"/>
              <a:t>. </a:t>
            </a:r>
            <a:r>
              <a:rPr lang="en-US" sz="2200" baseline="50000" dirty="0"/>
              <a:t>(4)</a:t>
            </a:r>
          </a:p>
          <a:p>
            <a:pPr lvl="0" algn="just"/>
            <a:r>
              <a:rPr lang="en-US" sz="2200" b="1" dirty="0"/>
              <a:t>Life Cycle Assessment (LCA)</a:t>
            </a:r>
            <a:r>
              <a:rPr lang="en-US" sz="2200" dirty="0"/>
              <a:t>: </a:t>
            </a:r>
            <a:r>
              <a:rPr lang="en-US" sz="2200" dirty="0" err="1"/>
              <a:t>Es</a:t>
            </a:r>
            <a:r>
              <a:rPr lang="en-US" sz="2200" dirty="0"/>
              <a:t> </a:t>
            </a:r>
            <a:r>
              <a:rPr lang="en-US" sz="2200" dirty="0" err="1"/>
              <a:t>una</a:t>
            </a:r>
            <a:r>
              <a:rPr lang="en-US" sz="2200" dirty="0"/>
              <a:t> </a:t>
            </a:r>
            <a:r>
              <a:rPr lang="en-US" sz="2200" dirty="0" err="1"/>
              <a:t>herramienta</a:t>
            </a:r>
            <a:r>
              <a:rPr lang="en-US" sz="2200" dirty="0"/>
              <a:t> de </a:t>
            </a:r>
            <a:r>
              <a:rPr lang="en-US" sz="2200" dirty="0" err="1"/>
              <a:t>ayuda</a:t>
            </a:r>
            <a:r>
              <a:rPr lang="en-US" sz="2200" dirty="0"/>
              <a:t> para </a:t>
            </a:r>
            <a:r>
              <a:rPr lang="en-US" sz="2200" dirty="0" err="1"/>
              <a:t>cuantificar</a:t>
            </a:r>
            <a:r>
              <a:rPr lang="en-US" sz="2200" dirty="0"/>
              <a:t> y </a:t>
            </a:r>
            <a:r>
              <a:rPr lang="en-US" sz="2200" dirty="0" err="1"/>
              <a:t>evaluar</a:t>
            </a:r>
            <a:r>
              <a:rPr lang="en-US" sz="2200" dirty="0"/>
              <a:t> las </a:t>
            </a:r>
            <a:r>
              <a:rPr lang="en-US" sz="2200" dirty="0" err="1"/>
              <a:t>cargas</a:t>
            </a:r>
            <a:r>
              <a:rPr lang="en-US" sz="2200" dirty="0"/>
              <a:t> e </a:t>
            </a:r>
            <a:r>
              <a:rPr lang="en-US" sz="2200" dirty="0" err="1"/>
              <a:t>impactos</a:t>
            </a:r>
            <a:r>
              <a:rPr lang="en-US" sz="2200" dirty="0"/>
              <a:t> </a:t>
            </a:r>
            <a:r>
              <a:rPr lang="en-US" sz="2200" dirty="0" err="1"/>
              <a:t>medioambientales</a:t>
            </a:r>
            <a:r>
              <a:rPr lang="en-US" sz="2200" dirty="0"/>
              <a:t> </a:t>
            </a:r>
            <a:r>
              <a:rPr lang="en-US" sz="2200" dirty="0" err="1"/>
              <a:t>asociados</a:t>
            </a:r>
            <a:r>
              <a:rPr lang="en-US" sz="2200" dirty="0"/>
              <a:t> al </a:t>
            </a:r>
            <a:r>
              <a:rPr lang="en-US" sz="2200" dirty="0" err="1"/>
              <a:t>producto</a:t>
            </a:r>
            <a:r>
              <a:rPr lang="en-US" sz="2200" dirty="0"/>
              <a:t> o a </a:t>
            </a:r>
            <a:r>
              <a:rPr lang="en-US" sz="2200" dirty="0" err="1"/>
              <a:t>sus</a:t>
            </a:r>
            <a:r>
              <a:rPr lang="en-US" sz="2200" dirty="0"/>
              <a:t> </a:t>
            </a:r>
            <a:r>
              <a:rPr lang="en-US" sz="2200" dirty="0" err="1"/>
              <a:t>actividades</a:t>
            </a:r>
            <a:r>
              <a:rPr lang="en-US" sz="2200" dirty="0"/>
              <a:t>, </a:t>
            </a:r>
            <a:r>
              <a:rPr lang="en-US" sz="2200" dirty="0" err="1"/>
              <a:t>desde</a:t>
            </a:r>
            <a:r>
              <a:rPr lang="en-US" sz="2200" dirty="0"/>
              <a:t> la </a:t>
            </a:r>
            <a:r>
              <a:rPr lang="en-US" sz="2200" dirty="0" err="1"/>
              <a:t>extraccion</a:t>
            </a:r>
            <a:r>
              <a:rPr lang="en-US" sz="2200" dirty="0"/>
              <a:t> de las </a:t>
            </a:r>
            <a:r>
              <a:rPr lang="en-US" sz="2200" dirty="0" err="1"/>
              <a:t>materias</a:t>
            </a:r>
            <a:r>
              <a:rPr lang="en-US" sz="2200" dirty="0"/>
              <a:t> </a:t>
            </a:r>
            <a:r>
              <a:rPr lang="en-US" sz="2200" dirty="0" err="1"/>
              <a:t>primas</a:t>
            </a:r>
            <a:r>
              <a:rPr lang="en-US" sz="2200" dirty="0"/>
              <a:t> hasta </a:t>
            </a:r>
            <a:r>
              <a:rPr lang="en-US" sz="2200" dirty="0" err="1"/>
              <a:t>su</a:t>
            </a:r>
            <a:r>
              <a:rPr lang="en-US" sz="2200" dirty="0"/>
              <a:t> </a:t>
            </a:r>
            <a:r>
              <a:rPr lang="en-US" sz="2200" dirty="0" err="1"/>
              <a:t>deposición</a:t>
            </a:r>
            <a:r>
              <a:rPr lang="en-US" sz="2200" dirty="0"/>
              <a:t> </a:t>
            </a:r>
            <a:r>
              <a:rPr lang="en-US" sz="2200" dirty="0" err="1"/>
              <a:t>en</a:t>
            </a:r>
            <a:r>
              <a:rPr lang="en-US" sz="2200" dirty="0"/>
              <a:t> </a:t>
            </a:r>
            <a:r>
              <a:rPr lang="en-US" sz="2200" dirty="0" err="1"/>
              <a:t>vertedero</a:t>
            </a:r>
            <a:r>
              <a:rPr lang="en-US" sz="2200" dirty="0"/>
              <a:t>. Se </a:t>
            </a:r>
            <a:r>
              <a:rPr lang="en-US" sz="2200" dirty="0" err="1"/>
              <a:t>está</a:t>
            </a:r>
            <a:r>
              <a:rPr lang="en-US" sz="2200" dirty="0"/>
              <a:t> </a:t>
            </a:r>
            <a:r>
              <a:rPr lang="en-US" sz="2200" dirty="0" err="1"/>
              <a:t>incrementando</a:t>
            </a:r>
            <a:r>
              <a:rPr lang="en-US" sz="2200" dirty="0"/>
              <a:t> </a:t>
            </a:r>
            <a:r>
              <a:rPr lang="en-US" sz="2200" dirty="0" err="1"/>
              <a:t>su</a:t>
            </a:r>
            <a:r>
              <a:rPr lang="en-US" sz="2200" dirty="0"/>
              <a:t> </a:t>
            </a:r>
            <a:r>
              <a:rPr lang="en-US" sz="2200" dirty="0" err="1"/>
              <a:t>uso</a:t>
            </a:r>
            <a:r>
              <a:rPr lang="en-US" sz="2200" dirty="0"/>
              <a:t> entre </a:t>
            </a:r>
            <a:r>
              <a:rPr lang="en-US" sz="2200" dirty="0" err="1"/>
              <a:t>por</a:t>
            </a:r>
            <a:r>
              <a:rPr lang="en-US" sz="2200" dirty="0"/>
              <a:t> parte de </a:t>
            </a:r>
            <a:r>
              <a:rPr lang="en-US" sz="2200" dirty="0" err="1"/>
              <a:t>empresas</a:t>
            </a:r>
            <a:r>
              <a:rPr lang="en-US" sz="2200" dirty="0"/>
              <a:t>, </a:t>
            </a:r>
            <a:r>
              <a:rPr lang="en-US" sz="2200" dirty="0" err="1"/>
              <a:t>gobiernos</a:t>
            </a:r>
            <a:r>
              <a:rPr lang="en-US" sz="2200" dirty="0"/>
              <a:t> y </a:t>
            </a:r>
            <a:r>
              <a:rPr lang="en-US" sz="2200" dirty="0" err="1"/>
              <a:t>grupos</a:t>
            </a:r>
            <a:r>
              <a:rPr lang="en-US" sz="2200" dirty="0"/>
              <a:t> </a:t>
            </a:r>
            <a:r>
              <a:rPr lang="en-US" sz="2200" dirty="0" err="1"/>
              <a:t>ecologistas</a:t>
            </a:r>
            <a:r>
              <a:rPr lang="en-US" sz="2200" dirty="0"/>
              <a:t> para la </a:t>
            </a:r>
            <a:r>
              <a:rPr lang="en-US" sz="2200" dirty="0" err="1"/>
              <a:t>toma</a:t>
            </a:r>
            <a:r>
              <a:rPr lang="en-US" sz="2200" dirty="0"/>
              <a:t> de </a:t>
            </a:r>
            <a:r>
              <a:rPr lang="en-US" sz="2200" dirty="0" err="1"/>
              <a:t>decisiones</a:t>
            </a:r>
            <a:r>
              <a:rPr lang="en-US" sz="2200" dirty="0"/>
              <a:t> y </a:t>
            </a:r>
            <a:r>
              <a:rPr lang="en-US" sz="2200" dirty="0" err="1"/>
              <a:t>estrategias</a:t>
            </a:r>
            <a:r>
              <a:rPr lang="en-US" sz="2200" dirty="0"/>
              <a:t> </a:t>
            </a:r>
            <a:r>
              <a:rPr lang="en-US" sz="2200" dirty="0" err="1"/>
              <a:t>medioambientales</a:t>
            </a:r>
            <a:r>
              <a:rPr lang="en-US" sz="2200" dirty="0"/>
              <a:t> </a:t>
            </a:r>
            <a:r>
              <a:rPr lang="en-US" sz="2200" dirty="0" err="1"/>
              <a:t>sobre</a:t>
            </a:r>
            <a:r>
              <a:rPr lang="en-US" sz="2200" dirty="0"/>
              <a:t> </a:t>
            </a:r>
            <a:r>
              <a:rPr lang="en-US" sz="2200" dirty="0" err="1"/>
              <a:t>una</a:t>
            </a:r>
            <a:r>
              <a:rPr lang="en-US" sz="2200" dirty="0"/>
              <a:t> </a:t>
            </a:r>
            <a:r>
              <a:rPr lang="en-US" sz="2200" dirty="0" err="1"/>
              <a:t>correcta</a:t>
            </a:r>
            <a:r>
              <a:rPr lang="en-US" sz="2200" dirty="0"/>
              <a:t> </a:t>
            </a:r>
            <a:r>
              <a:rPr lang="en-US" sz="2200" dirty="0" err="1"/>
              <a:t>selección</a:t>
            </a:r>
            <a:r>
              <a:rPr lang="en-US" sz="2200" dirty="0"/>
              <a:t> de </a:t>
            </a:r>
            <a:r>
              <a:rPr lang="en-US" sz="2200" dirty="0" err="1"/>
              <a:t>materiales</a:t>
            </a:r>
            <a:r>
              <a:rPr lang="en-US" sz="2200" dirty="0"/>
              <a:t>.</a:t>
            </a:r>
          </a:p>
        </p:txBody>
      </p:sp>
      <p:sp>
        <p:nvSpPr>
          <p:cNvPr id="4" name="Slide Number Placeholder 3"/>
          <p:cNvSpPr>
            <a:spLocks noGrp="1"/>
          </p:cNvSpPr>
          <p:nvPr>
            <p:ph type="sldNum" sz="quarter" idx="12"/>
          </p:nvPr>
        </p:nvSpPr>
        <p:spPr/>
        <p:txBody>
          <a:bodyPr/>
          <a:lstStyle/>
          <a:p>
            <a:fld id="{BF73EC7F-79ED-4C17-9829-92AE53B2AB65}" type="slidenum">
              <a:rPr lang="fr-BE" smtClean="0"/>
              <a:pPr/>
              <a:t>3</a:t>
            </a:fld>
            <a:endParaRPr lang="fr-BE"/>
          </a:p>
        </p:txBody>
      </p:sp>
    </p:spTree>
    <p:extLst>
      <p:ext uri="{BB962C8B-B14F-4D97-AF65-F5344CB8AC3E}">
        <p14:creationId xmlns:p14="http://schemas.microsoft.com/office/powerpoint/2010/main" val="363634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318556"/>
            <a:ext cx="8229600" cy="778098"/>
          </a:xfrm>
        </p:spPr>
        <p:txBody>
          <a:bodyPr>
            <a:normAutofit/>
          </a:bodyPr>
          <a:lstStyle/>
          <a:p>
            <a:r>
              <a:rPr lang="es-ES_tradnl" sz="2800" dirty="0"/>
              <a:t>Coste de Ciclo de Vida (CCV) </a:t>
            </a:r>
            <a:r>
              <a:rPr lang="es-ES_tradnl" sz="2000" baseline="50000" dirty="0"/>
              <a:t>30</a:t>
            </a:r>
            <a:r>
              <a:rPr lang="es-ES_tradnl" sz="2800" dirty="0"/>
              <a:t> </a:t>
            </a:r>
          </a:p>
        </p:txBody>
      </p:sp>
      <p:sp>
        <p:nvSpPr>
          <p:cNvPr id="3" name="Content Placeholder 2"/>
          <p:cNvSpPr>
            <a:spLocks noGrp="1"/>
          </p:cNvSpPr>
          <p:nvPr>
            <p:ph idx="1"/>
          </p:nvPr>
        </p:nvSpPr>
        <p:spPr>
          <a:xfrm>
            <a:off x="457200" y="1600201"/>
            <a:ext cx="8229600" cy="1108720"/>
          </a:xfrm>
        </p:spPr>
        <p:txBody>
          <a:bodyPr>
            <a:normAutofit fontScale="92500" lnSpcReduction="10000"/>
          </a:bodyPr>
          <a:lstStyle/>
          <a:p>
            <a:r>
              <a:rPr lang="es-ES_tradnl" sz="1800" dirty="0"/>
              <a:t>El CCV es el coste de un bien a lo largo de todo su ciclo de vida, mientras cumpla los requisitos de funcionamiento (ISO 15686-5).</a:t>
            </a:r>
          </a:p>
          <a:p>
            <a:r>
              <a:rPr lang="es-ES_tradnl" sz="1800" dirty="0"/>
              <a:t>El CCV es la suma de todos los costes relacionados a un producto durante su ciclo de vida:</a:t>
            </a:r>
          </a:p>
        </p:txBody>
      </p:sp>
      <p:pic>
        <p:nvPicPr>
          <p:cNvPr id="6" name="Grafik 7"/>
          <p:cNvPicPr/>
          <p:nvPr/>
        </p:nvPicPr>
        <p:blipFill rotWithShape="1">
          <a:blip r:embed="rId3" cstate="print">
            <a:extLst>
              <a:ext uri="{28A0092B-C50C-407E-A947-70E740481C1C}">
                <a14:useLocalDpi xmlns:a14="http://schemas.microsoft.com/office/drawing/2010/main" val="0"/>
              </a:ext>
            </a:extLst>
          </a:blip>
          <a:srcRect/>
          <a:stretch/>
        </p:blipFill>
        <p:spPr>
          <a:xfrm>
            <a:off x="2249742" y="2985129"/>
            <a:ext cx="4644516" cy="3756239"/>
          </a:xfrm>
          <a:prstGeom prst="rect">
            <a:avLst/>
          </a:prstGeom>
        </p:spPr>
      </p:pic>
      <p:sp>
        <p:nvSpPr>
          <p:cNvPr id="7" name="Rechteck 8"/>
          <p:cNvSpPr/>
          <p:nvPr/>
        </p:nvSpPr>
        <p:spPr>
          <a:xfrm>
            <a:off x="611560" y="2607295"/>
            <a:ext cx="8040038" cy="461665"/>
          </a:xfrm>
          <a:prstGeom prst="rect">
            <a:avLst/>
          </a:prstGeom>
        </p:spPr>
        <p:txBody>
          <a:bodyPr wrap="square">
            <a:spAutoFit/>
          </a:bodyPr>
          <a:lstStyle/>
          <a:p>
            <a:pPr algn="ctr"/>
            <a:r>
              <a:rPr lang="es-ES_tradnl" sz="2400" b="1" dirty="0">
                <a:cs typeface="Arial" pitchFamily="34" charset="0"/>
              </a:rPr>
              <a:t>concepción </a:t>
            </a:r>
            <a:r>
              <a:rPr lang="es-ES_tradnl" sz="2400" b="1" dirty="0">
                <a:cs typeface="Arial" pitchFamily="34" charset="0"/>
                <a:sym typeface="Wingdings"/>
              </a:rPr>
              <a:t></a:t>
            </a:r>
            <a:r>
              <a:rPr lang="es-ES_tradnl" sz="2400" b="1" dirty="0">
                <a:cs typeface="Arial" pitchFamily="34" charset="0"/>
              </a:rPr>
              <a:t> fabricación </a:t>
            </a:r>
            <a:r>
              <a:rPr lang="es-ES_tradnl" sz="2400" b="1" dirty="0">
                <a:cs typeface="Arial" pitchFamily="34" charset="0"/>
                <a:sym typeface="Wingdings"/>
              </a:rPr>
              <a:t> </a:t>
            </a:r>
            <a:r>
              <a:rPr lang="es-ES_tradnl" sz="2400" b="1" dirty="0">
                <a:cs typeface="Arial" pitchFamily="34" charset="0"/>
              </a:rPr>
              <a:t>operación </a:t>
            </a:r>
            <a:r>
              <a:rPr lang="es-ES_tradnl" sz="2400" b="1" dirty="0">
                <a:cs typeface="Arial" pitchFamily="34" charset="0"/>
                <a:sym typeface="Wingdings"/>
              </a:rPr>
              <a:t></a:t>
            </a:r>
            <a:r>
              <a:rPr lang="es-ES_tradnl" sz="2400" b="1" dirty="0">
                <a:cs typeface="Arial" pitchFamily="34" charset="0"/>
              </a:rPr>
              <a:t> final de vida</a:t>
            </a:r>
          </a:p>
        </p:txBody>
      </p:sp>
      <p:sp>
        <p:nvSpPr>
          <p:cNvPr id="4" name="Slide Number Placeholder 3"/>
          <p:cNvSpPr>
            <a:spLocks noGrp="1"/>
          </p:cNvSpPr>
          <p:nvPr>
            <p:ph type="sldNum" sz="quarter" idx="12"/>
          </p:nvPr>
        </p:nvSpPr>
        <p:spPr/>
        <p:txBody>
          <a:bodyPr/>
          <a:lstStyle/>
          <a:p>
            <a:fld id="{BF73EC7F-79ED-4C17-9829-92AE53B2AB65}" type="slidenum">
              <a:rPr lang="fr-BE" smtClean="0"/>
              <a:t>30</a:t>
            </a:fld>
            <a:endParaRPr lang="fr-BE"/>
          </a:p>
        </p:txBody>
      </p:sp>
      <p:sp>
        <p:nvSpPr>
          <p:cNvPr id="8" name="TextBox 7"/>
          <p:cNvSpPr txBox="1"/>
          <p:nvPr/>
        </p:nvSpPr>
        <p:spPr>
          <a:xfrm rot="16200000">
            <a:off x="2022975" y="4159823"/>
            <a:ext cx="792088" cy="338554"/>
          </a:xfrm>
          <a:prstGeom prst="rect">
            <a:avLst/>
          </a:prstGeom>
          <a:solidFill>
            <a:schemeClr val="bg1"/>
          </a:solidFill>
        </p:spPr>
        <p:txBody>
          <a:bodyPr wrap="square" rtlCol="0">
            <a:spAutoFit/>
          </a:bodyPr>
          <a:lstStyle/>
          <a:p>
            <a:r>
              <a:rPr lang="es-ES_tradnl" sz="1600" dirty="0"/>
              <a:t>Coste</a:t>
            </a:r>
          </a:p>
        </p:txBody>
      </p:sp>
      <p:sp>
        <p:nvSpPr>
          <p:cNvPr id="9" name="TextBox 8"/>
          <p:cNvSpPr txBox="1"/>
          <p:nvPr/>
        </p:nvSpPr>
        <p:spPr>
          <a:xfrm>
            <a:off x="4283968" y="6093296"/>
            <a:ext cx="1152128" cy="338554"/>
          </a:xfrm>
          <a:prstGeom prst="rect">
            <a:avLst/>
          </a:prstGeom>
          <a:solidFill>
            <a:schemeClr val="bg1"/>
          </a:solidFill>
        </p:spPr>
        <p:txBody>
          <a:bodyPr wrap="square" rtlCol="0">
            <a:spAutoFit/>
          </a:bodyPr>
          <a:lstStyle/>
          <a:p>
            <a:r>
              <a:rPr lang="es-ES_tradnl" sz="1600" dirty="0"/>
              <a:t>Tiempo</a:t>
            </a:r>
          </a:p>
        </p:txBody>
      </p:sp>
      <p:sp>
        <p:nvSpPr>
          <p:cNvPr id="10" name="TextBox 9"/>
          <p:cNvSpPr txBox="1"/>
          <p:nvPr/>
        </p:nvSpPr>
        <p:spPr>
          <a:xfrm>
            <a:off x="4129608" y="4873849"/>
            <a:ext cx="1152128" cy="338554"/>
          </a:xfrm>
          <a:prstGeom prst="rect">
            <a:avLst/>
          </a:prstGeom>
          <a:solidFill>
            <a:srgbClr val="828FCF"/>
          </a:solidFill>
        </p:spPr>
        <p:txBody>
          <a:bodyPr wrap="square" rtlCol="0">
            <a:spAutoFit/>
          </a:bodyPr>
          <a:lstStyle/>
          <a:p>
            <a:r>
              <a:rPr lang="es-ES_tradnl" sz="1600" dirty="0"/>
              <a:t>Operación</a:t>
            </a:r>
          </a:p>
        </p:txBody>
      </p:sp>
      <p:sp>
        <p:nvSpPr>
          <p:cNvPr id="11" name="TextBox 10"/>
          <p:cNvSpPr txBox="1"/>
          <p:nvPr/>
        </p:nvSpPr>
        <p:spPr>
          <a:xfrm>
            <a:off x="5562418" y="3990546"/>
            <a:ext cx="1331840" cy="338554"/>
          </a:xfrm>
          <a:prstGeom prst="rect">
            <a:avLst/>
          </a:prstGeom>
          <a:solidFill>
            <a:schemeClr val="bg2"/>
          </a:solidFill>
        </p:spPr>
        <p:txBody>
          <a:bodyPr wrap="square" rtlCol="0">
            <a:spAutoFit/>
          </a:bodyPr>
          <a:lstStyle/>
          <a:p>
            <a:r>
              <a:rPr lang="es-ES_tradnl" sz="1600" dirty="0"/>
              <a:t>Final de vida</a:t>
            </a:r>
          </a:p>
        </p:txBody>
      </p:sp>
      <p:sp>
        <p:nvSpPr>
          <p:cNvPr id="12" name="TextBox 11"/>
          <p:cNvSpPr txBox="1"/>
          <p:nvPr/>
        </p:nvSpPr>
        <p:spPr>
          <a:xfrm>
            <a:off x="2716605" y="4993431"/>
            <a:ext cx="1063307" cy="307777"/>
          </a:xfrm>
          <a:prstGeom prst="rect">
            <a:avLst/>
          </a:prstGeom>
          <a:noFill/>
        </p:spPr>
        <p:txBody>
          <a:bodyPr wrap="square" rtlCol="0">
            <a:spAutoFit/>
          </a:bodyPr>
          <a:lstStyle/>
          <a:p>
            <a:r>
              <a:rPr lang="es-ES_tradnl" sz="1400" dirty="0"/>
              <a:t>Adquisición</a:t>
            </a:r>
          </a:p>
        </p:txBody>
      </p:sp>
      <p:sp>
        <p:nvSpPr>
          <p:cNvPr id="5" name="Rectangle 4"/>
          <p:cNvSpPr/>
          <p:nvPr/>
        </p:nvSpPr>
        <p:spPr>
          <a:xfrm>
            <a:off x="3059832" y="5661248"/>
            <a:ext cx="504056" cy="144016"/>
          </a:xfrm>
          <a:prstGeom prst="rect">
            <a:avLst/>
          </a:prstGeom>
          <a:solidFill>
            <a:srgbClr val="68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023396" y="6487449"/>
            <a:ext cx="5364552" cy="276999"/>
          </a:xfrm>
          <a:prstGeom prst="rect">
            <a:avLst/>
          </a:prstGeom>
          <a:solidFill>
            <a:schemeClr val="bg2"/>
          </a:solidFill>
        </p:spPr>
        <p:txBody>
          <a:bodyPr wrap="square" rtlCol="0">
            <a:spAutoFit/>
          </a:bodyPr>
          <a:lstStyle/>
          <a:p>
            <a:r>
              <a:rPr lang="es-ES_tradnl" sz="1200" i="1" dirty="0"/>
              <a:t>Fuente: Metodología para determinar el coste de ciclo de vida. Comisión Europea</a:t>
            </a:r>
          </a:p>
        </p:txBody>
      </p:sp>
    </p:spTree>
    <p:extLst>
      <p:ext uri="{BB962C8B-B14F-4D97-AF65-F5344CB8AC3E}">
        <p14:creationId xmlns:p14="http://schemas.microsoft.com/office/powerpoint/2010/main" val="3248122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s-ES_tradnl" sz="2800" dirty="0"/>
              <a:t>Coste de Ciclo de Vida (CCV)</a:t>
            </a:r>
            <a:r>
              <a:rPr lang="en-US" sz="2800" dirty="0"/>
              <a:t> </a:t>
            </a:r>
            <a:endParaRPr lang="fr-BE" sz="2800" dirty="0"/>
          </a:p>
        </p:txBody>
      </p:sp>
      <p:sp>
        <p:nvSpPr>
          <p:cNvPr id="3" name="Content Placeholder 2"/>
          <p:cNvSpPr>
            <a:spLocks noGrp="1"/>
          </p:cNvSpPr>
          <p:nvPr>
            <p:ph idx="1"/>
          </p:nvPr>
        </p:nvSpPr>
        <p:spPr>
          <a:xfrm>
            <a:off x="457200" y="1340768"/>
            <a:ext cx="8229600" cy="4853136"/>
          </a:xfrm>
        </p:spPr>
        <p:txBody>
          <a:bodyPr>
            <a:normAutofit/>
          </a:bodyPr>
          <a:lstStyle/>
          <a:p>
            <a:pPr marL="0" indent="0" algn="just">
              <a:buNone/>
            </a:pPr>
            <a:r>
              <a:rPr lang="es-ES_tradnl" sz="2400" dirty="0"/>
              <a:t>El CCV es un procedimiento matemático que facilita la toma de decisiones de inversión y/o la comparación de diferentes opciones de inversión.</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856" y="2636913"/>
            <a:ext cx="8229600" cy="3578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F73EC7F-79ED-4C17-9829-92AE53B2AB65}" type="slidenum">
              <a:rPr lang="fr-BE" smtClean="0"/>
              <a:t>31</a:t>
            </a:fld>
            <a:endParaRPr lang="fr-BE"/>
          </a:p>
        </p:txBody>
      </p:sp>
      <p:sp>
        <p:nvSpPr>
          <p:cNvPr id="7" name="TextBox 6"/>
          <p:cNvSpPr txBox="1"/>
          <p:nvPr/>
        </p:nvSpPr>
        <p:spPr>
          <a:xfrm>
            <a:off x="539552" y="3140968"/>
            <a:ext cx="1109142" cy="738664"/>
          </a:xfrm>
          <a:prstGeom prst="rect">
            <a:avLst/>
          </a:prstGeom>
          <a:solidFill>
            <a:srgbClr val="C5D0E9"/>
          </a:solidFill>
        </p:spPr>
        <p:txBody>
          <a:bodyPr wrap="square" rtlCol="0">
            <a:spAutoFit/>
          </a:bodyPr>
          <a:lstStyle/>
          <a:p>
            <a:pPr algn="ctr"/>
            <a:r>
              <a:rPr lang="es-ES_tradnl" sz="1400" b="1" dirty="0"/>
              <a:t>Coste Ciclo de Vida total (CCV)</a:t>
            </a:r>
          </a:p>
        </p:txBody>
      </p:sp>
      <p:sp>
        <p:nvSpPr>
          <p:cNvPr id="8" name="TextBox 7"/>
          <p:cNvSpPr txBox="1"/>
          <p:nvPr/>
        </p:nvSpPr>
        <p:spPr>
          <a:xfrm>
            <a:off x="1907704" y="3129161"/>
            <a:ext cx="1152128" cy="1169551"/>
          </a:xfrm>
          <a:prstGeom prst="rect">
            <a:avLst/>
          </a:prstGeom>
          <a:solidFill>
            <a:srgbClr val="C5D0E9"/>
          </a:solidFill>
        </p:spPr>
        <p:txBody>
          <a:bodyPr wrap="square" rtlCol="0">
            <a:spAutoFit/>
          </a:bodyPr>
          <a:lstStyle/>
          <a:p>
            <a:pPr algn="ctr"/>
            <a:r>
              <a:rPr lang="es-ES_tradnl" sz="1400" b="1" dirty="0"/>
              <a:t>Coste inicial de adquisición  de material (AC)</a:t>
            </a:r>
          </a:p>
        </p:txBody>
      </p:sp>
      <p:sp>
        <p:nvSpPr>
          <p:cNvPr id="9" name="TextBox 8"/>
          <p:cNvSpPr txBox="1"/>
          <p:nvPr/>
        </p:nvSpPr>
        <p:spPr>
          <a:xfrm>
            <a:off x="3275856" y="3074838"/>
            <a:ext cx="1152128" cy="1280160"/>
          </a:xfrm>
          <a:prstGeom prst="rect">
            <a:avLst/>
          </a:prstGeom>
          <a:solidFill>
            <a:srgbClr val="C5D0E9"/>
          </a:solidFill>
        </p:spPr>
        <p:txBody>
          <a:bodyPr wrap="square" rtlCol="0">
            <a:spAutoFit/>
          </a:bodyPr>
          <a:lstStyle/>
          <a:p>
            <a:pPr algn="ctr"/>
            <a:r>
              <a:rPr lang="es-ES_tradnl" sz="1400" b="1" dirty="0"/>
              <a:t>Costes de instalación de materiales y fabricación (IC)</a:t>
            </a:r>
          </a:p>
        </p:txBody>
      </p:sp>
      <p:sp>
        <p:nvSpPr>
          <p:cNvPr id="10" name="TextBox 9"/>
          <p:cNvSpPr txBox="1"/>
          <p:nvPr/>
        </p:nvSpPr>
        <p:spPr>
          <a:xfrm>
            <a:off x="4679424" y="3129161"/>
            <a:ext cx="1152128" cy="954107"/>
          </a:xfrm>
          <a:prstGeom prst="rect">
            <a:avLst/>
          </a:prstGeom>
          <a:solidFill>
            <a:srgbClr val="C5D0E9"/>
          </a:solidFill>
        </p:spPr>
        <p:txBody>
          <a:bodyPr wrap="square" rtlCol="0">
            <a:spAutoFit/>
          </a:bodyPr>
          <a:lstStyle/>
          <a:p>
            <a:pPr algn="ctr"/>
            <a:r>
              <a:rPr lang="es-ES_tradnl" sz="1400" b="1" dirty="0"/>
              <a:t>Costes de operación y </a:t>
            </a:r>
            <a:r>
              <a:rPr lang="es-ES_tradnl" sz="1400" b="1" dirty="0" err="1"/>
              <a:t>mantenimi</a:t>
            </a:r>
            <a:r>
              <a:rPr lang="es-ES_tradnl" sz="1400" b="1" dirty="0"/>
              <a:t>- </a:t>
            </a:r>
            <a:r>
              <a:rPr lang="es-ES_tradnl" sz="1400" b="1" dirty="0" err="1"/>
              <a:t>ento</a:t>
            </a:r>
            <a:r>
              <a:rPr lang="es-ES_tradnl" sz="1400" b="1" dirty="0"/>
              <a:t> (IC)</a:t>
            </a:r>
          </a:p>
        </p:txBody>
      </p:sp>
      <p:sp>
        <p:nvSpPr>
          <p:cNvPr id="11" name="TextBox 10"/>
          <p:cNvSpPr txBox="1"/>
          <p:nvPr/>
        </p:nvSpPr>
        <p:spPr>
          <a:xfrm>
            <a:off x="6078594" y="3074838"/>
            <a:ext cx="1152128" cy="1280160"/>
          </a:xfrm>
          <a:prstGeom prst="rect">
            <a:avLst/>
          </a:prstGeom>
          <a:solidFill>
            <a:srgbClr val="C5D0E9"/>
          </a:solidFill>
        </p:spPr>
        <p:txBody>
          <a:bodyPr wrap="square" rtlCol="0">
            <a:spAutoFit/>
          </a:bodyPr>
          <a:lstStyle/>
          <a:p>
            <a:pPr algn="ctr"/>
            <a:r>
              <a:rPr lang="es-ES_tradnl" sz="1400" b="1" dirty="0"/>
              <a:t>Costes de pérdida de producción durante tiempo de parada (LP)</a:t>
            </a:r>
          </a:p>
        </p:txBody>
      </p:sp>
      <p:sp>
        <p:nvSpPr>
          <p:cNvPr id="12" name="TextBox 11"/>
          <p:cNvSpPr txBox="1"/>
          <p:nvPr/>
        </p:nvSpPr>
        <p:spPr>
          <a:xfrm>
            <a:off x="7493522" y="3079799"/>
            <a:ext cx="1110926" cy="1169551"/>
          </a:xfrm>
          <a:prstGeom prst="rect">
            <a:avLst/>
          </a:prstGeom>
          <a:solidFill>
            <a:srgbClr val="C5D0E9"/>
          </a:solidFill>
        </p:spPr>
        <p:txBody>
          <a:bodyPr wrap="square" rtlCol="0">
            <a:spAutoFit/>
          </a:bodyPr>
          <a:lstStyle/>
          <a:p>
            <a:pPr algn="ctr"/>
            <a:r>
              <a:rPr lang="es-ES_tradnl" sz="1400" b="1" dirty="0"/>
              <a:t>Coste de materiales de sustitución (RC)</a:t>
            </a:r>
          </a:p>
        </p:txBody>
      </p:sp>
      <p:sp>
        <p:nvSpPr>
          <p:cNvPr id="13" name="TextBox 12"/>
          <p:cNvSpPr txBox="1"/>
          <p:nvPr/>
        </p:nvSpPr>
        <p:spPr>
          <a:xfrm>
            <a:off x="1763688" y="2701987"/>
            <a:ext cx="5837604" cy="338554"/>
          </a:xfrm>
          <a:prstGeom prst="rect">
            <a:avLst/>
          </a:prstGeom>
          <a:solidFill>
            <a:srgbClr val="B2B2B2"/>
          </a:solidFill>
        </p:spPr>
        <p:txBody>
          <a:bodyPr wrap="square" rtlCol="0">
            <a:spAutoFit/>
          </a:bodyPr>
          <a:lstStyle/>
          <a:p>
            <a:pPr algn="ctr"/>
            <a:r>
              <a:rPr lang="es-ES_tradnl" sz="1600" b="1" dirty="0">
                <a:solidFill>
                  <a:schemeClr val="bg1"/>
                </a:solidFill>
              </a:rPr>
              <a:t>Todos los Costes a Valor Actualizado Antes de su Acumulación: </a:t>
            </a:r>
          </a:p>
        </p:txBody>
      </p:sp>
      <p:sp>
        <p:nvSpPr>
          <p:cNvPr id="14" name="TextBox 13"/>
          <p:cNvSpPr txBox="1"/>
          <p:nvPr/>
        </p:nvSpPr>
        <p:spPr>
          <a:xfrm>
            <a:off x="3203848" y="5972567"/>
            <a:ext cx="756672" cy="307777"/>
          </a:xfrm>
          <a:prstGeom prst="rect">
            <a:avLst/>
          </a:prstGeom>
          <a:solidFill>
            <a:schemeClr val="bg1"/>
          </a:solidFill>
        </p:spPr>
        <p:txBody>
          <a:bodyPr wrap="square" rtlCol="0">
            <a:spAutoFit/>
          </a:bodyPr>
          <a:lstStyle/>
          <a:p>
            <a:pPr algn="r"/>
            <a:r>
              <a:rPr lang="es-ES_tradnl" sz="1400" dirty="0"/>
              <a:t>Donde:</a:t>
            </a:r>
          </a:p>
        </p:txBody>
      </p:sp>
      <p:sp>
        <p:nvSpPr>
          <p:cNvPr id="15" name="TextBox 14"/>
          <p:cNvSpPr txBox="1"/>
          <p:nvPr/>
        </p:nvSpPr>
        <p:spPr>
          <a:xfrm>
            <a:off x="4280520" y="5967450"/>
            <a:ext cx="1371600" cy="523220"/>
          </a:xfrm>
          <a:prstGeom prst="rect">
            <a:avLst/>
          </a:prstGeom>
          <a:solidFill>
            <a:schemeClr val="bg1"/>
          </a:solidFill>
        </p:spPr>
        <p:txBody>
          <a:bodyPr wrap="square" rtlCol="0">
            <a:spAutoFit/>
          </a:bodyPr>
          <a:lstStyle/>
          <a:p>
            <a:r>
              <a:rPr lang="es-ES_tradnl" sz="1400" dirty="0"/>
              <a:t>Vida de servicio deseada</a:t>
            </a:r>
          </a:p>
        </p:txBody>
      </p:sp>
      <p:sp>
        <p:nvSpPr>
          <p:cNvPr id="16" name="TextBox 15"/>
          <p:cNvSpPr txBox="1"/>
          <p:nvPr/>
        </p:nvSpPr>
        <p:spPr>
          <a:xfrm>
            <a:off x="5869758" y="5966591"/>
            <a:ext cx="1294530" cy="523220"/>
          </a:xfrm>
          <a:prstGeom prst="rect">
            <a:avLst/>
          </a:prstGeom>
          <a:solidFill>
            <a:schemeClr val="bg1"/>
          </a:solidFill>
        </p:spPr>
        <p:txBody>
          <a:bodyPr wrap="square" rtlCol="0">
            <a:spAutoFit/>
          </a:bodyPr>
          <a:lstStyle/>
          <a:p>
            <a:r>
              <a:rPr lang="es-ES_tradnl" sz="1400" dirty="0"/>
              <a:t>Tipo de interés real</a:t>
            </a:r>
          </a:p>
        </p:txBody>
      </p:sp>
      <p:sp>
        <p:nvSpPr>
          <p:cNvPr id="17" name="TextBox 16"/>
          <p:cNvSpPr txBox="1"/>
          <p:nvPr/>
        </p:nvSpPr>
        <p:spPr>
          <a:xfrm>
            <a:off x="7493522" y="5972567"/>
            <a:ext cx="1398958" cy="523220"/>
          </a:xfrm>
          <a:prstGeom prst="rect">
            <a:avLst/>
          </a:prstGeom>
          <a:solidFill>
            <a:schemeClr val="bg1"/>
          </a:solidFill>
        </p:spPr>
        <p:txBody>
          <a:bodyPr wrap="square" rtlCol="0">
            <a:spAutoFit/>
          </a:bodyPr>
          <a:lstStyle/>
          <a:p>
            <a:r>
              <a:rPr lang="es-ES_tradnl" sz="1400" dirty="0"/>
              <a:t>Año considerado del evento</a:t>
            </a:r>
          </a:p>
        </p:txBody>
      </p:sp>
    </p:spTree>
    <p:extLst>
      <p:ext uri="{BB962C8B-B14F-4D97-AF65-F5344CB8AC3E}">
        <p14:creationId xmlns:p14="http://schemas.microsoft.com/office/powerpoint/2010/main" val="4188165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Autofit/>
          </a:bodyPr>
          <a:lstStyle/>
          <a:p>
            <a:r>
              <a:rPr lang="es-ES_tradnl" sz="2800" dirty="0"/>
              <a:t>El Acero Inoxidable no es caro si se consideran los costes de Ciclo de Vida</a:t>
            </a:r>
            <a:r>
              <a:rPr lang="fr-FR" sz="2000" baseline="50000" dirty="0"/>
              <a:t>31</a:t>
            </a:r>
            <a:endParaRPr lang="fr-BE" sz="2000" baseline="50000" dirty="0"/>
          </a:p>
        </p:txBody>
      </p:sp>
      <p:sp>
        <p:nvSpPr>
          <p:cNvPr id="6" name="Content Placeholder 5"/>
          <p:cNvSpPr>
            <a:spLocks noGrp="1"/>
          </p:cNvSpPr>
          <p:nvPr>
            <p:ph idx="1"/>
          </p:nvPr>
        </p:nvSpPr>
        <p:spPr>
          <a:xfrm>
            <a:off x="457200" y="1413738"/>
            <a:ext cx="8229600" cy="5327630"/>
          </a:xfrm>
        </p:spPr>
        <p:txBody>
          <a:bodyPr>
            <a:normAutofit fontScale="92500" lnSpcReduction="10000"/>
          </a:bodyPr>
          <a:lstStyle/>
          <a:p>
            <a:pPr marL="0" indent="0" algn="just">
              <a:buNone/>
            </a:pPr>
            <a:r>
              <a:rPr lang="es-ES_tradnl" sz="2000" dirty="0"/>
              <a:t>Los costes de otros materiales crecen sustancialmente en el tiempo mientras que el coste del acero inoxidable se mantiene generalmente constante</a:t>
            </a:r>
          </a:p>
          <a:p>
            <a:pPr marL="0" indent="0" algn="just">
              <a:buNone/>
            </a:pPr>
            <a:endParaRPr lang="es-ES_tradnl" sz="2000" dirty="0"/>
          </a:p>
          <a:p>
            <a:pPr marL="0" indent="0" algn="just">
              <a:buNone/>
            </a:pPr>
            <a:endParaRPr lang="es-ES_tradnl" sz="2000" dirty="0"/>
          </a:p>
          <a:p>
            <a:pPr marL="0" indent="0" algn="just">
              <a:buNone/>
            </a:pPr>
            <a:endParaRPr lang="es-ES_tradnl" sz="2000" dirty="0"/>
          </a:p>
          <a:p>
            <a:pPr marL="0" indent="0" algn="just">
              <a:buNone/>
            </a:pPr>
            <a:endParaRPr lang="es-ES_tradnl" sz="2000" dirty="0"/>
          </a:p>
          <a:p>
            <a:pPr marL="0" indent="0" algn="just">
              <a:buNone/>
            </a:pPr>
            <a:endParaRPr lang="es-ES_tradnl" sz="2000" dirty="0"/>
          </a:p>
          <a:p>
            <a:pPr marL="0" indent="0" algn="just">
              <a:buNone/>
            </a:pPr>
            <a:endParaRPr lang="es-ES_tradnl" sz="2000" dirty="0"/>
          </a:p>
          <a:p>
            <a:pPr marL="0" indent="0" algn="just">
              <a:buNone/>
            </a:pPr>
            <a:endParaRPr lang="es-ES_tradnl" sz="2000" dirty="0"/>
          </a:p>
          <a:p>
            <a:pPr marL="0" indent="0" algn="just">
              <a:buNone/>
            </a:pPr>
            <a:endParaRPr lang="es-ES_tradnl" sz="1600" dirty="0"/>
          </a:p>
          <a:p>
            <a:pPr marL="0" indent="0" algn="just">
              <a:buNone/>
            </a:pPr>
            <a:endParaRPr lang="es-ES_tradnl" sz="1600" dirty="0"/>
          </a:p>
          <a:p>
            <a:pPr marL="0" indent="0" algn="just">
              <a:buNone/>
            </a:pPr>
            <a:endParaRPr lang="es-ES_tradnl" sz="1600" dirty="0"/>
          </a:p>
          <a:p>
            <a:pPr marL="0" indent="0" algn="just">
              <a:buNone/>
            </a:pPr>
            <a:endParaRPr lang="es-ES_tradnl" sz="1600" dirty="0"/>
          </a:p>
          <a:p>
            <a:pPr marL="0" indent="0" algn="just">
              <a:buNone/>
            </a:pPr>
            <a:endParaRPr lang="es-ES_tradnl" sz="1600" dirty="0"/>
          </a:p>
          <a:p>
            <a:pPr marL="0" indent="0" algn="just">
              <a:buNone/>
            </a:pPr>
            <a:r>
              <a:rPr lang="es-ES_tradnl" sz="1600" dirty="0"/>
              <a:t>“La corrosión metálica cuesta a la economía estadounidense más de $300 billones cada año. Se estima que una tercera parte de este coste ($100 billones) podría evitarse mediante el empleo de tecnologías disponibles más adecuadas. Esto comienza en el diseño, con la elección de materiales resistentes a la corrosión como el acero inoxidable, y cuantificando los costes iniciales y futuros, incluyendo los de mantenimiento, a partir de las técnicas de Coste de Ciclo de Vida/CCV. ”</a:t>
            </a:r>
          </a:p>
        </p:txBody>
      </p:sp>
      <p:grpSp>
        <p:nvGrpSpPr>
          <p:cNvPr id="14" name="Group 13"/>
          <p:cNvGrpSpPr/>
          <p:nvPr/>
        </p:nvGrpSpPr>
        <p:grpSpPr>
          <a:xfrm>
            <a:off x="511770" y="2199868"/>
            <a:ext cx="8092678" cy="3101340"/>
            <a:chOff x="511770" y="1844824"/>
            <a:chExt cx="8092678" cy="310134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770" y="1844824"/>
              <a:ext cx="4636294" cy="1844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7364" y="1844824"/>
              <a:ext cx="3337084" cy="31013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3" name="Slide Number Placeholder 2"/>
          <p:cNvSpPr>
            <a:spLocks noGrp="1"/>
          </p:cNvSpPr>
          <p:nvPr>
            <p:ph type="sldNum" sz="quarter" idx="12"/>
          </p:nvPr>
        </p:nvSpPr>
        <p:spPr/>
        <p:txBody>
          <a:bodyPr/>
          <a:lstStyle/>
          <a:p>
            <a:fld id="{BF73EC7F-79ED-4C17-9829-92AE53B2AB65}" type="slidenum">
              <a:rPr lang="fr-BE" smtClean="0"/>
              <a:t>32</a:t>
            </a:fld>
            <a:endParaRPr lang="fr-BE"/>
          </a:p>
        </p:txBody>
      </p:sp>
      <p:sp>
        <p:nvSpPr>
          <p:cNvPr id="8" name="TextBox 7"/>
          <p:cNvSpPr txBox="1"/>
          <p:nvPr/>
        </p:nvSpPr>
        <p:spPr>
          <a:xfrm rot="16200000">
            <a:off x="473746" y="2907636"/>
            <a:ext cx="671754" cy="274320"/>
          </a:xfrm>
          <a:prstGeom prst="rect">
            <a:avLst/>
          </a:prstGeom>
          <a:solidFill>
            <a:srgbClr val="C5D0E9"/>
          </a:solidFill>
        </p:spPr>
        <p:txBody>
          <a:bodyPr wrap="square" rtlCol="0">
            <a:spAutoFit/>
          </a:bodyPr>
          <a:lstStyle/>
          <a:p>
            <a:pPr algn="ctr"/>
            <a:r>
              <a:rPr lang="es-ES_tradnl" sz="1200" b="1" dirty="0"/>
              <a:t>COSTE</a:t>
            </a:r>
          </a:p>
        </p:txBody>
      </p:sp>
      <p:sp>
        <p:nvSpPr>
          <p:cNvPr id="9" name="TextBox 8"/>
          <p:cNvSpPr txBox="1"/>
          <p:nvPr/>
        </p:nvSpPr>
        <p:spPr>
          <a:xfrm>
            <a:off x="1187624" y="2737019"/>
            <a:ext cx="1440160" cy="307777"/>
          </a:xfrm>
          <a:prstGeom prst="rect">
            <a:avLst/>
          </a:prstGeom>
          <a:solidFill>
            <a:srgbClr val="C5D0E9"/>
          </a:solidFill>
        </p:spPr>
        <p:txBody>
          <a:bodyPr wrap="square" rtlCol="0">
            <a:spAutoFit/>
          </a:bodyPr>
          <a:lstStyle/>
          <a:p>
            <a:pPr algn="ctr"/>
            <a:r>
              <a:rPr lang="es-ES_tradnl" sz="1400" b="1" dirty="0"/>
              <a:t>Acero Inoxidable</a:t>
            </a:r>
          </a:p>
        </p:txBody>
      </p:sp>
      <p:sp>
        <p:nvSpPr>
          <p:cNvPr id="4" name="Rectangle 3"/>
          <p:cNvSpPr/>
          <p:nvPr/>
        </p:nvSpPr>
        <p:spPr>
          <a:xfrm>
            <a:off x="1475656" y="3121888"/>
            <a:ext cx="1008112" cy="163096"/>
          </a:xfrm>
          <a:prstGeom prst="rect">
            <a:avLst/>
          </a:prstGeom>
          <a:solidFill>
            <a:srgbClr val="C5D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79976" y="3044796"/>
            <a:ext cx="1210062" cy="309290"/>
          </a:xfrm>
          <a:prstGeom prst="rect">
            <a:avLst/>
          </a:prstGeom>
          <a:noFill/>
        </p:spPr>
        <p:txBody>
          <a:bodyPr wrap="square" rtlCol="0">
            <a:spAutoFit/>
          </a:bodyPr>
          <a:lstStyle/>
          <a:p>
            <a:pPr algn="ctr"/>
            <a:r>
              <a:rPr lang="es-ES_tradnl" sz="1400" b="1" dirty="0"/>
              <a:t>Material A</a:t>
            </a:r>
          </a:p>
        </p:txBody>
      </p:sp>
      <p:sp>
        <p:nvSpPr>
          <p:cNvPr id="15" name="Rectangle 14"/>
          <p:cNvSpPr/>
          <p:nvPr/>
        </p:nvSpPr>
        <p:spPr>
          <a:xfrm>
            <a:off x="1467906" y="3367853"/>
            <a:ext cx="1008112" cy="163096"/>
          </a:xfrm>
          <a:prstGeom prst="rect">
            <a:avLst/>
          </a:prstGeom>
          <a:solidFill>
            <a:srgbClr val="C5D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28923" y="3284984"/>
            <a:ext cx="1512168" cy="307777"/>
          </a:xfrm>
          <a:prstGeom prst="rect">
            <a:avLst/>
          </a:prstGeom>
          <a:noFill/>
        </p:spPr>
        <p:txBody>
          <a:bodyPr wrap="square" rtlCol="0">
            <a:spAutoFit/>
          </a:bodyPr>
          <a:lstStyle/>
          <a:p>
            <a:pPr algn="ctr"/>
            <a:r>
              <a:rPr lang="es-ES_tradnl" sz="1400" b="1" dirty="0"/>
              <a:t>Material B</a:t>
            </a:r>
          </a:p>
        </p:txBody>
      </p:sp>
      <p:sp>
        <p:nvSpPr>
          <p:cNvPr id="16" name="Rectangle 15"/>
          <p:cNvSpPr/>
          <p:nvPr/>
        </p:nvSpPr>
        <p:spPr>
          <a:xfrm>
            <a:off x="2290038" y="3848603"/>
            <a:ext cx="1008112" cy="163096"/>
          </a:xfrm>
          <a:prstGeom prst="rect">
            <a:avLst/>
          </a:prstGeom>
          <a:solidFill>
            <a:srgbClr val="C5D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030770" y="3774677"/>
            <a:ext cx="1028495" cy="307777"/>
          </a:xfrm>
          <a:prstGeom prst="rect">
            <a:avLst/>
          </a:prstGeom>
          <a:noFill/>
        </p:spPr>
        <p:txBody>
          <a:bodyPr wrap="square" rtlCol="0">
            <a:spAutoFit/>
          </a:bodyPr>
          <a:lstStyle/>
          <a:p>
            <a:pPr algn="ctr"/>
            <a:r>
              <a:rPr lang="es-ES_tradnl" sz="1400" b="1" dirty="0"/>
              <a:t>Tiempo</a:t>
            </a:r>
          </a:p>
        </p:txBody>
      </p:sp>
      <p:sp>
        <p:nvSpPr>
          <p:cNvPr id="5" name="Rectangle 4"/>
          <p:cNvSpPr/>
          <p:nvPr/>
        </p:nvSpPr>
        <p:spPr>
          <a:xfrm>
            <a:off x="5580112" y="2348880"/>
            <a:ext cx="720080" cy="360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516635" y="2839402"/>
            <a:ext cx="720080" cy="360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454687" y="2786770"/>
            <a:ext cx="869954" cy="369332"/>
          </a:xfrm>
          <a:prstGeom prst="rect">
            <a:avLst/>
          </a:prstGeom>
          <a:noFill/>
        </p:spPr>
        <p:txBody>
          <a:bodyPr wrap="square" rtlCol="0">
            <a:spAutoFit/>
          </a:bodyPr>
          <a:lstStyle/>
          <a:p>
            <a:pPr algn="ctr"/>
            <a:r>
              <a:rPr lang="es-ES_tradnl" sz="900" b="1" dirty="0"/>
              <a:t>Costes de Reemplazo</a:t>
            </a:r>
          </a:p>
        </p:txBody>
      </p:sp>
      <p:sp>
        <p:nvSpPr>
          <p:cNvPr id="25" name="Rectangle 24"/>
          <p:cNvSpPr/>
          <p:nvPr/>
        </p:nvSpPr>
        <p:spPr>
          <a:xfrm>
            <a:off x="5565217" y="3399763"/>
            <a:ext cx="720080" cy="360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642481" y="3897533"/>
            <a:ext cx="720080" cy="360039"/>
          </a:xfrm>
          <a:prstGeom prst="rect">
            <a:avLst/>
          </a:prstGeom>
          <a:solidFill>
            <a:srgbClr val="006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231950" y="3449401"/>
            <a:ext cx="720080" cy="360039"/>
          </a:xfrm>
          <a:prstGeom prst="rect">
            <a:avLst/>
          </a:prstGeom>
          <a:solidFill>
            <a:srgbClr val="006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634382" y="3933056"/>
            <a:ext cx="737818" cy="415498"/>
          </a:xfrm>
          <a:prstGeom prst="rect">
            <a:avLst/>
          </a:prstGeom>
          <a:noFill/>
        </p:spPr>
        <p:txBody>
          <a:bodyPr wrap="square" rtlCol="0">
            <a:spAutoFit/>
          </a:bodyPr>
          <a:lstStyle/>
          <a:p>
            <a:pPr algn="ctr"/>
            <a:r>
              <a:rPr lang="es-ES_tradnl" sz="1050" b="1" dirty="0">
                <a:solidFill>
                  <a:schemeClr val="bg1"/>
                </a:solidFill>
              </a:rPr>
              <a:t>Costes Iniciales</a:t>
            </a:r>
          </a:p>
        </p:txBody>
      </p:sp>
      <p:sp>
        <p:nvSpPr>
          <p:cNvPr id="28" name="TextBox 27"/>
          <p:cNvSpPr txBox="1"/>
          <p:nvPr/>
        </p:nvSpPr>
        <p:spPr>
          <a:xfrm>
            <a:off x="7137200" y="3928565"/>
            <a:ext cx="737818" cy="415498"/>
          </a:xfrm>
          <a:prstGeom prst="rect">
            <a:avLst/>
          </a:prstGeom>
          <a:noFill/>
        </p:spPr>
        <p:txBody>
          <a:bodyPr wrap="square" rtlCol="0">
            <a:spAutoFit/>
          </a:bodyPr>
          <a:lstStyle/>
          <a:p>
            <a:pPr algn="ctr"/>
            <a:r>
              <a:rPr lang="es-ES_tradnl" sz="1050" b="1" dirty="0">
                <a:solidFill>
                  <a:schemeClr val="bg1"/>
                </a:solidFill>
              </a:rPr>
              <a:t>Costes Iniciales</a:t>
            </a:r>
          </a:p>
        </p:txBody>
      </p:sp>
      <p:sp>
        <p:nvSpPr>
          <p:cNvPr id="30" name="Rectangle 29"/>
          <p:cNvSpPr/>
          <p:nvPr/>
        </p:nvSpPr>
        <p:spPr>
          <a:xfrm>
            <a:off x="5571509" y="4807783"/>
            <a:ext cx="857071" cy="27432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094959" y="4807783"/>
            <a:ext cx="857071" cy="27432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082687" y="4743085"/>
            <a:ext cx="837316" cy="400110"/>
          </a:xfrm>
          <a:prstGeom prst="rect">
            <a:avLst/>
          </a:prstGeom>
          <a:noFill/>
        </p:spPr>
        <p:txBody>
          <a:bodyPr wrap="square" rtlCol="0">
            <a:spAutoFit/>
          </a:bodyPr>
          <a:lstStyle/>
          <a:p>
            <a:pPr algn="ctr"/>
            <a:r>
              <a:rPr lang="es-ES_tradnl" sz="1000" b="1" dirty="0"/>
              <a:t>Acero inoxidable</a:t>
            </a:r>
          </a:p>
        </p:txBody>
      </p:sp>
      <p:sp>
        <p:nvSpPr>
          <p:cNvPr id="23" name="TextBox 22"/>
          <p:cNvSpPr txBox="1"/>
          <p:nvPr/>
        </p:nvSpPr>
        <p:spPr>
          <a:xfrm>
            <a:off x="5560926" y="4725144"/>
            <a:ext cx="837316" cy="400110"/>
          </a:xfrm>
          <a:prstGeom prst="rect">
            <a:avLst/>
          </a:prstGeom>
          <a:noFill/>
        </p:spPr>
        <p:txBody>
          <a:bodyPr wrap="square" rtlCol="0">
            <a:spAutoFit/>
          </a:bodyPr>
          <a:lstStyle/>
          <a:p>
            <a:pPr algn="ctr"/>
            <a:r>
              <a:rPr lang="es-ES_tradnl" sz="1000" b="1" dirty="0"/>
              <a:t>Otros materiales</a:t>
            </a:r>
          </a:p>
        </p:txBody>
      </p:sp>
      <p:sp>
        <p:nvSpPr>
          <p:cNvPr id="21" name="TextBox 20"/>
          <p:cNvSpPr txBox="1"/>
          <p:nvPr/>
        </p:nvSpPr>
        <p:spPr>
          <a:xfrm>
            <a:off x="5415788" y="3334759"/>
            <a:ext cx="995918" cy="369332"/>
          </a:xfrm>
          <a:prstGeom prst="rect">
            <a:avLst/>
          </a:prstGeom>
          <a:noFill/>
        </p:spPr>
        <p:txBody>
          <a:bodyPr wrap="square" rtlCol="0">
            <a:spAutoFit/>
          </a:bodyPr>
          <a:lstStyle/>
          <a:p>
            <a:pPr algn="ctr"/>
            <a:r>
              <a:rPr lang="es-ES_tradnl" sz="900" b="1" dirty="0"/>
              <a:t>Costes de Mantenimiento</a:t>
            </a:r>
          </a:p>
        </p:txBody>
      </p:sp>
      <p:sp>
        <p:nvSpPr>
          <p:cNvPr id="18" name="TextBox 17"/>
          <p:cNvSpPr txBox="1"/>
          <p:nvPr/>
        </p:nvSpPr>
        <p:spPr>
          <a:xfrm>
            <a:off x="5464063" y="2275860"/>
            <a:ext cx="869954" cy="507831"/>
          </a:xfrm>
          <a:prstGeom prst="rect">
            <a:avLst/>
          </a:prstGeom>
          <a:noFill/>
        </p:spPr>
        <p:txBody>
          <a:bodyPr wrap="square" rtlCol="0">
            <a:spAutoFit/>
          </a:bodyPr>
          <a:lstStyle/>
          <a:p>
            <a:pPr algn="ctr"/>
            <a:r>
              <a:rPr lang="es-ES_tradnl" sz="900" b="1" dirty="0"/>
              <a:t>Costes de operación adicionales</a:t>
            </a:r>
          </a:p>
        </p:txBody>
      </p:sp>
      <p:sp>
        <p:nvSpPr>
          <p:cNvPr id="33" name="Rectangle 32"/>
          <p:cNvSpPr/>
          <p:nvPr/>
        </p:nvSpPr>
        <p:spPr>
          <a:xfrm>
            <a:off x="6692027" y="2737019"/>
            <a:ext cx="63149" cy="136478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205123" y="3641134"/>
            <a:ext cx="103837" cy="66143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rot="16200000">
            <a:off x="5923341" y="3348222"/>
            <a:ext cx="1603256" cy="215444"/>
          </a:xfrm>
          <a:prstGeom prst="rect">
            <a:avLst/>
          </a:prstGeom>
          <a:noFill/>
        </p:spPr>
        <p:txBody>
          <a:bodyPr wrap="square" rtlCol="0">
            <a:spAutoFit/>
          </a:bodyPr>
          <a:lstStyle/>
          <a:p>
            <a:pPr algn="ctr"/>
            <a:r>
              <a:rPr lang="es-ES_tradnl" sz="800" b="1" dirty="0">
                <a:solidFill>
                  <a:schemeClr val="bg1"/>
                </a:solidFill>
              </a:rPr>
              <a:t>Coste total del Ciclo de Vida</a:t>
            </a:r>
          </a:p>
        </p:txBody>
      </p:sp>
      <p:sp>
        <p:nvSpPr>
          <p:cNvPr id="35" name="TextBox 34"/>
          <p:cNvSpPr txBox="1"/>
          <p:nvPr/>
        </p:nvSpPr>
        <p:spPr>
          <a:xfrm rot="16200000">
            <a:off x="7872622" y="3851922"/>
            <a:ext cx="768838" cy="215444"/>
          </a:xfrm>
          <a:prstGeom prst="rect">
            <a:avLst/>
          </a:prstGeom>
          <a:noFill/>
        </p:spPr>
        <p:txBody>
          <a:bodyPr wrap="square" rtlCol="0">
            <a:spAutoFit/>
          </a:bodyPr>
          <a:lstStyle/>
          <a:p>
            <a:pPr algn="ctr"/>
            <a:r>
              <a:rPr lang="es-ES_tradnl" sz="800" b="1" dirty="0">
                <a:solidFill>
                  <a:schemeClr val="bg1"/>
                </a:solidFill>
              </a:rPr>
              <a:t>Coste total</a:t>
            </a:r>
          </a:p>
        </p:txBody>
      </p:sp>
    </p:spTree>
    <p:extLst>
      <p:ext uri="{BB962C8B-B14F-4D97-AF65-F5344CB8AC3E}">
        <p14:creationId xmlns:p14="http://schemas.microsoft.com/office/powerpoint/2010/main" val="2315246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s-ES_tradnl" sz="2800" dirty="0"/>
              <a:t>Ejemplo CCV: Puentes</a:t>
            </a:r>
          </a:p>
        </p:txBody>
      </p:sp>
      <p:sp>
        <p:nvSpPr>
          <p:cNvPr id="3" name="Content Placeholder 2"/>
          <p:cNvSpPr>
            <a:spLocks noGrp="1"/>
          </p:cNvSpPr>
          <p:nvPr>
            <p:ph idx="1"/>
          </p:nvPr>
        </p:nvSpPr>
        <p:spPr>
          <a:xfrm>
            <a:off x="457200" y="908720"/>
            <a:ext cx="8229600" cy="5217443"/>
          </a:xfrm>
        </p:spPr>
        <p:txBody>
          <a:bodyPr>
            <a:normAutofit/>
          </a:bodyPr>
          <a:lstStyle/>
          <a:p>
            <a:pPr marL="0" indent="0" algn="just">
              <a:buNone/>
            </a:pPr>
            <a:r>
              <a:rPr lang="es-ES_tradnl" sz="2000" dirty="0"/>
              <a:t>Ejemplo de las fases del ciclo de vida de un puente de acero inoxidable y su impacto en el medio ambiente en diferentes zonas del mundo</a:t>
            </a:r>
          </a:p>
        </p:txBody>
      </p:sp>
      <p:pic>
        <p:nvPicPr>
          <p:cNvPr id="6" name="Grafik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6856" y="1700808"/>
            <a:ext cx="8229600" cy="5010144"/>
          </a:xfrm>
          <a:prstGeom prst="rect">
            <a:avLst/>
          </a:prstGeom>
        </p:spPr>
      </p:pic>
      <p:sp>
        <p:nvSpPr>
          <p:cNvPr id="4" name="Slide Number Placeholder 3"/>
          <p:cNvSpPr>
            <a:spLocks noGrp="1"/>
          </p:cNvSpPr>
          <p:nvPr>
            <p:ph type="sldNum" sz="quarter" idx="12"/>
          </p:nvPr>
        </p:nvSpPr>
        <p:spPr/>
        <p:txBody>
          <a:bodyPr/>
          <a:lstStyle/>
          <a:p>
            <a:fld id="{BF73EC7F-79ED-4C17-9829-92AE53B2AB65}" type="slidenum">
              <a:rPr lang="fr-BE" smtClean="0"/>
              <a:t>33</a:t>
            </a:fld>
            <a:endParaRPr lang="fr-BE"/>
          </a:p>
        </p:txBody>
      </p:sp>
      <p:sp>
        <p:nvSpPr>
          <p:cNvPr id="5" name="Rectangle 4"/>
          <p:cNvSpPr/>
          <p:nvPr/>
        </p:nvSpPr>
        <p:spPr>
          <a:xfrm>
            <a:off x="611560" y="1844824"/>
            <a:ext cx="2664296" cy="360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26423" y="3068960"/>
            <a:ext cx="1401961" cy="7420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988399" y="2538439"/>
            <a:ext cx="1249363" cy="449700"/>
          </a:xfrm>
          <a:prstGeom prst="rect">
            <a:avLst/>
          </a:prstGeom>
          <a:solidFill>
            <a:srgbClr val="63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2840" y="1804754"/>
            <a:ext cx="3095228" cy="400110"/>
          </a:xfrm>
          <a:prstGeom prst="rect">
            <a:avLst/>
          </a:prstGeom>
          <a:noFill/>
        </p:spPr>
        <p:txBody>
          <a:bodyPr wrap="square" rtlCol="0">
            <a:spAutoFit/>
          </a:bodyPr>
          <a:lstStyle/>
          <a:p>
            <a:pPr algn="ctr"/>
            <a:r>
              <a:rPr lang="es-ES_tradnl" sz="2000" b="1" dirty="0"/>
              <a:t>Vida útil: 50-100 años</a:t>
            </a:r>
          </a:p>
        </p:txBody>
      </p:sp>
      <p:sp>
        <p:nvSpPr>
          <p:cNvPr id="12" name="Rectangle 11"/>
          <p:cNvSpPr/>
          <p:nvPr/>
        </p:nvSpPr>
        <p:spPr>
          <a:xfrm>
            <a:off x="1087388" y="3873256"/>
            <a:ext cx="1249363" cy="491848"/>
          </a:xfrm>
          <a:prstGeom prst="rect">
            <a:avLst/>
          </a:prstGeom>
          <a:solidFill>
            <a:srgbClr val="63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74538" y="3814156"/>
            <a:ext cx="1265214" cy="584775"/>
          </a:xfrm>
          <a:prstGeom prst="rect">
            <a:avLst/>
          </a:prstGeom>
          <a:noFill/>
        </p:spPr>
        <p:txBody>
          <a:bodyPr wrap="square" rtlCol="0">
            <a:spAutoFit/>
          </a:bodyPr>
          <a:lstStyle/>
          <a:p>
            <a:pPr algn="ctr"/>
            <a:r>
              <a:rPr lang="es-ES_tradnl" sz="1600" b="1" dirty="0">
                <a:solidFill>
                  <a:schemeClr val="bg1"/>
                </a:solidFill>
              </a:rPr>
              <a:t>Producción del material</a:t>
            </a:r>
          </a:p>
        </p:txBody>
      </p:sp>
      <p:sp>
        <p:nvSpPr>
          <p:cNvPr id="13" name="Rectangle 12"/>
          <p:cNvSpPr/>
          <p:nvPr/>
        </p:nvSpPr>
        <p:spPr>
          <a:xfrm>
            <a:off x="5002901" y="3894330"/>
            <a:ext cx="1249363" cy="449700"/>
          </a:xfrm>
          <a:prstGeom prst="rect">
            <a:avLst/>
          </a:prstGeom>
          <a:solidFill>
            <a:srgbClr val="63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59832" y="2538439"/>
            <a:ext cx="1249363" cy="449700"/>
          </a:xfrm>
          <a:prstGeom prst="rect">
            <a:avLst/>
          </a:prstGeom>
          <a:solidFill>
            <a:srgbClr val="63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64890" y="2586390"/>
            <a:ext cx="1391086" cy="338554"/>
          </a:xfrm>
          <a:prstGeom prst="rect">
            <a:avLst/>
          </a:prstGeom>
          <a:noFill/>
        </p:spPr>
        <p:txBody>
          <a:bodyPr wrap="square" rtlCol="0">
            <a:spAutoFit/>
          </a:bodyPr>
          <a:lstStyle/>
          <a:p>
            <a:pPr algn="ctr"/>
            <a:r>
              <a:rPr lang="es-ES_tradnl" sz="1600" b="1" dirty="0">
                <a:solidFill>
                  <a:schemeClr val="bg1"/>
                </a:solidFill>
              </a:rPr>
              <a:t>Construcción</a:t>
            </a:r>
          </a:p>
        </p:txBody>
      </p:sp>
      <p:sp>
        <p:nvSpPr>
          <p:cNvPr id="16" name="TextBox 15"/>
          <p:cNvSpPr txBox="1"/>
          <p:nvPr/>
        </p:nvSpPr>
        <p:spPr>
          <a:xfrm>
            <a:off x="4932040" y="3949903"/>
            <a:ext cx="1391086" cy="338554"/>
          </a:xfrm>
          <a:prstGeom prst="rect">
            <a:avLst/>
          </a:prstGeom>
          <a:noFill/>
        </p:spPr>
        <p:txBody>
          <a:bodyPr wrap="square" rtlCol="0">
            <a:spAutoFit/>
          </a:bodyPr>
          <a:lstStyle/>
          <a:p>
            <a:pPr algn="ctr"/>
            <a:r>
              <a:rPr lang="es-ES_tradnl" sz="1600" b="1" dirty="0">
                <a:solidFill>
                  <a:schemeClr val="bg1"/>
                </a:solidFill>
              </a:rPr>
              <a:t>Uso</a:t>
            </a:r>
          </a:p>
        </p:txBody>
      </p:sp>
      <p:sp>
        <p:nvSpPr>
          <p:cNvPr id="17" name="TextBox 16"/>
          <p:cNvSpPr txBox="1"/>
          <p:nvPr/>
        </p:nvSpPr>
        <p:spPr>
          <a:xfrm>
            <a:off x="6837298" y="2586390"/>
            <a:ext cx="1550926" cy="338554"/>
          </a:xfrm>
          <a:prstGeom prst="rect">
            <a:avLst/>
          </a:prstGeom>
          <a:noFill/>
        </p:spPr>
        <p:txBody>
          <a:bodyPr wrap="square" rtlCol="0">
            <a:spAutoFit/>
          </a:bodyPr>
          <a:lstStyle/>
          <a:p>
            <a:pPr algn="ctr"/>
            <a:r>
              <a:rPr lang="es-ES_tradnl" sz="1600" b="1" dirty="0">
                <a:solidFill>
                  <a:schemeClr val="bg1"/>
                </a:solidFill>
              </a:rPr>
              <a:t>Final de la vida</a:t>
            </a:r>
          </a:p>
        </p:txBody>
      </p:sp>
      <p:sp>
        <p:nvSpPr>
          <p:cNvPr id="25" name="Rectangle 24"/>
          <p:cNvSpPr/>
          <p:nvPr/>
        </p:nvSpPr>
        <p:spPr>
          <a:xfrm>
            <a:off x="546623" y="5038579"/>
            <a:ext cx="1937145" cy="4977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1560" y="5066020"/>
            <a:ext cx="2016224" cy="523220"/>
          </a:xfrm>
          <a:prstGeom prst="rect">
            <a:avLst/>
          </a:prstGeom>
          <a:noFill/>
        </p:spPr>
        <p:txBody>
          <a:bodyPr wrap="square" rtlCol="0">
            <a:spAutoFit/>
          </a:bodyPr>
          <a:lstStyle/>
          <a:p>
            <a:r>
              <a:rPr lang="es-ES_tradnl" sz="1400" dirty="0"/>
              <a:t>En países occidentales:</a:t>
            </a:r>
          </a:p>
          <a:p>
            <a:r>
              <a:rPr lang="es-ES_tradnl" sz="1400" dirty="0"/>
              <a:t>Uso de la chatarra</a:t>
            </a:r>
          </a:p>
        </p:txBody>
      </p:sp>
      <p:sp>
        <p:nvSpPr>
          <p:cNvPr id="26" name="Rectangle 25"/>
          <p:cNvSpPr/>
          <p:nvPr/>
        </p:nvSpPr>
        <p:spPr>
          <a:xfrm>
            <a:off x="544443" y="5685289"/>
            <a:ext cx="1442145" cy="88174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04259" y="5783280"/>
            <a:ext cx="2246192" cy="738664"/>
          </a:xfrm>
          <a:prstGeom prst="rect">
            <a:avLst/>
          </a:prstGeom>
          <a:noFill/>
        </p:spPr>
        <p:txBody>
          <a:bodyPr wrap="square" rtlCol="0">
            <a:spAutoFit/>
          </a:bodyPr>
          <a:lstStyle/>
          <a:p>
            <a:r>
              <a:rPr lang="es-ES_tradnl" sz="1400" dirty="0"/>
              <a:t>En países en vías de desarrollo:</a:t>
            </a:r>
          </a:p>
          <a:p>
            <a:r>
              <a:rPr lang="es-ES_tradnl" sz="1400" dirty="0"/>
              <a:t>Extracción</a:t>
            </a:r>
          </a:p>
        </p:txBody>
      </p:sp>
      <p:sp>
        <p:nvSpPr>
          <p:cNvPr id="27" name="Rectangle 26"/>
          <p:cNvSpPr/>
          <p:nvPr/>
        </p:nvSpPr>
        <p:spPr>
          <a:xfrm>
            <a:off x="2514700" y="5049957"/>
            <a:ext cx="1535600" cy="565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04718" y="5066020"/>
            <a:ext cx="1599368" cy="523220"/>
          </a:xfrm>
          <a:prstGeom prst="rect">
            <a:avLst/>
          </a:prstGeom>
          <a:noFill/>
        </p:spPr>
        <p:txBody>
          <a:bodyPr wrap="square" rtlCol="0">
            <a:spAutoFit/>
          </a:bodyPr>
          <a:lstStyle/>
          <a:p>
            <a:r>
              <a:rPr lang="es-ES_tradnl" sz="1400" dirty="0"/>
              <a:t>Impactos sociales/</a:t>
            </a:r>
          </a:p>
          <a:p>
            <a:r>
              <a:rPr lang="es-ES_tradnl" sz="1400" dirty="0"/>
              <a:t>medioambientales</a:t>
            </a:r>
          </a:p>
        </p:txBody>
      </p:sp>
      <p:sp>
        <p:nvSpPr>
          <p:cNvPr id="28" name="Rectangle 27"/>
          <p:cNvSpPr/>
          <p:nvPr/>
        </p:nvSpPr>
        <p:spPr>
          <a:xfrm>
            <a:off x="4453010" y="5049956"/>
            <a:ext cx="1525534" cy="988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294104" y="4995971"/>
            <a:ext cx="2246192" cy="738664"/>
          </a:xfrm>
          <a:prstGeom prst="rect">
            <a:avLst/>
          </a:prstGeom>
          <a:noFill/>
        </p:spPr>
        <p:txBody>
          <a:bodyPr wrap="square" rtlCol="0">
            <a:spAutoFit/>
          </a:bodyPr>
          <a:lstStyle/>
          <a:p>
            <a:r>
              <a:rPr lang="es-ES_tradnl" sz="1400" dirty="0"/>
              <a:t>No mantenimiento</a:t>
            </a:r>
          </a:p>
          <a:p>
            <a:r>
              <a:rPr lang="es-ES_tradnl" sz="1400" dirty="0"/>
              <a:t>No costes de reparación</a:t>
            </a:r>
          </a:p>
          <a:p>
            <a:r>
              <a:rPr lang="es-ES_tradnl" sz="1400" dirty="0"/>
              <a:t>No perturbación del tráfico</a:t>
            </a:r>
          </a:p>
        </p:txBody>
      </p:sp>
      <p:sp>
        <p:nvSpPr>
          <p:cNvPr id="29" name="Rectangle 28"/>
          <p:cNvSpPr/>
          <p:nvPr/>
        </p:nvSpPr>
        <p:spPr>
          <a:xfrm>
            <a:off x="6405745" y="5038579"/>
            <a:ext cx="2157112" cy="88174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570712" y="4995971"/>
            <a:ext cx="2147020" cy="738664"/>
          </a:xfrm>
          <a:prstGeom prst="rect">
            <a:avLst/>
          </a:prstGeom>
          <a:noFill/>
        </p:spPr>
        <p:txBody>
          <a:bodyPr wrap="square" rtlCol="0">
            <a:spAutoFit/>
          </a:bodyPr>
          <a:lstStyle/>
          <a:p>
            <a:r>
              <a:rPr lang="es-ES_tradnl" sz="1400" dirty="0"/>
              <a:t>En países occidentales:</a:t>
            </a:r>
          </a:p>
          <a:p>
            <a:r>
              <a:rPr lang="es-ES_tradnl" sz="1400" dirty="0"/>
              <a:t>alto reciclaje del material</a:t>
            </a:r>
          </a:p>
          <a:p>
            <a:r>
              <a:rPr lang="es-ES_tradnl" sz="1400" dirty="0"/>
              <a:t>y reutilización de piezas</a:t>
            </a:r>
          </a:p>
        </p:txBody>
      </p:sp>
      <p:sp>
        <p:nvSpPr>
          <p:cNvPr id="30" name="Rectangle 29"/>
          <p:cNvSpPr/>
          <p:nvPr/>
        </p:nvSpPr>
        <p:spPr>
          <a:xfrm>
            <a:off x="6372200" y="6033642"/>
            <a:ext cx="2221370" cy="6264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539038" y="5805264"/>
            <a:ext cx="2281434" cy="738664"/>
          </a:xfrm>
          <a:prstGeom prst="rect">
            <a:avLst/>
          </a:prstGeom>
          <a:noFill/>
        </p:spPr>
        <p:txBody>
          <a:bodyPr wrap="square" rtlCol="0">
            <a:spAutoFit/>
          </a:bodyPr>
          <a:lstStyle/>
          <a:p>
            <a:r>
              <a:rPr lang="es-ES_tradnl" sz="1400" dirty="0"/>
              <a:t>En países en vías de desarrollo:</a:t>
            </a:r>
          </a:p>
          <a:p>
            <a:r>
              <a:rPr lang="es-ES_tradnl" sz="1400" dirty="0"/>
              <a:t>costes de vertido elevados</a:t>
            </a:r>
          </a:p>
        </p:txBody>
      </p:sp>
      <p:sp>
        <p:nvSpPr>
          <p:cNvPr id="31" name="Rectangle 30"/>
          <p:cNvSpPr/>
          <p:nvPr/>
        </p:nvSpPr>
        <p:spPr>
          <a:xfrm>
            <a:off x="3730592" y="4387320"/>
            <a:ext cx="1201448" cy="4286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609712" y="3068960"/>
            <a:ext cx="1418672" cy="738664"/>
          </a:xfrm>
          <a:prstGeom prst="rect">
            <a:avLst/>
          </a:prstGeom>
          <a:noFill/>
        </p:spPr>
        <p:txBody>
          <a:bodyPr wrap="square" rtlCol="0">
            <a:spAutoFit/>
          </a:bodyPr>
          <a:lstStyle/>
          <a:p>
            <a:pPr marL="285750" indent="-285750">
              <a:buFont typeface="Arial" panose="020B0604020202020204" pitchFamily="34" charset="0"/>
              <a:buChar char="•"/>
            </a:pPr>
            <a:r>
              <a:rPr lang="es-ES_tradnl" sz="1400" dirty="0"/>
              <a:t>Demolición</a:t>
            </a:r>
          </a:p>
          <a:p>
            <a:pPr marL="285750" indent="-285750">
              <a:buFont typeface="Arial" panose="020B0604020202020204" pitchFamily="34" charset="0"/>
              <a:buChar char="•"/>
            </a:pPr>
            <a:r>
              <a:rPr lang="es-ES_tradnl" sz="1400" dirty="0"/>
              <a:t>Vertedero o reciclaje</a:t>
            </a:r>
          </a:p>
        </p:txBody>
      </p:sp>
      <p:sp>
        <p:nvSpPr>
          <p:cNvPr id="36" name="Rectangle 35"/>
          <p:cNvSpPr/>
          <p:nvPr/>
        </p:nvSpPr>
        <p:spPr>
          <a:xfrm>
            <a:off x="796501" y="2843558"/>
            <a:ext cx="1335054" cy="9443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55143" y="2833828"/>
            <a:ext cx="1684609" cy="954107"/>
          </a:xfrm>
          <a:prstGeom prst="rect">
            <a:avLst/>
          </a:prstGeom>
          <a:noFill/>
        </p:spPr>
        <p:txBody>
          <a:bodyPr wrap="square" rtlCol="0">
            <a:spAutoFit/>
          </a:bodyPr>
          <a:lstStyle/>
          <a:p>
            <a:pPr marL="285750" indent="-285750">
              <a:buFont typeface="Arial" panose="020B0604020202020204" pitchFamily="34" charset="0"/>
              <a:buChar char="•"/>
            </a:pPr>
            <a:r>
              <a:rPr lang="es-ES_tradnl" sz="1400" dirty="0"/>
              <a:t>Minería/</a:t>
            </a:r>
          </a:p>
          <a:p>
            <a:r>
              <a:rPr lang="es-ES_tradnl" sz="1400" dirty="0"/>
              <a:t>       extracción de       </a:t>
            </a:r>
          </a:p>
          <a:p>
            <a:r>
              <a:rPr lang="es-ES_tradnl" sz="1400" dirty="0"/>
              <a:t>       materias primas</a:t>
            </a:r>
          </a:p>
          <a:p>
            <a:pPr marL="285750" indent="-285750">
              <a:buFont typeface="Arial" panose="020B0604020202020204" pitchFamily="34" charset="0"/>
              <a:buChar char="•"/>
            </a:pPr>
            <a:r>
              <a:rPr lang="es-ES_tradnl" sz="1400" dirty="0"/>
              <a:t>Procesado</a:t>
            </a:r>
          </a:p>
        </p:txBody>
      </p:sp>
      <p:sp>
        <p:nvSpPr>
          <p:cNvPr id="37" name="Rectangle 36"/>
          <p:cNvSpPr/>
          <p:nvPr/>
        </p:nvSpPr>
        <p:spPr>
          <a:xfrm>
            <a:off x="2706303" y="3069358"/>
            <a:ext cx="1343997" cy="8770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706303" y="3991983"/>
            <a:ext cx="1295842" cy="40694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555776" y="2996952"/>
            <a:ext cx="1684609" cy="1384995"/>
          </a:xfrm>
          <a:prstGeom prst="rect">
            <a:avLst/>
          </a:prstGeom>
          <a:noFill/>
        </p:spPr>
        <p:txBody>
          <a:bodyPr wrap="square" rtlCol="0">
            <a:spAutoFit/>
          </a:bodyPr>
          <a:lstStyle/>
          <a:p>
            <a:pPr marL="285750" indent="-285750">
              <a:buFont typeface="Arial" panose="020B0604020202020204" pitchFamily="34" charset="0"/>
              <a:buChar char="•"/>
            </a:pPr>
            <a:r>
              <a:rPr lang="es-ES_tradnl" sz="1400" dirty="0"/>
              <a:t>Equipamiento construcción</a:t>
            </a:r>
          </a:p>
          <a:p>
            <a:pPr marL="285750" indent="-285750">
              <a:buFont typeface="Arial" panose="020B0604020202020204" pitchFamily="34" charset="0"/>
              <a:buChar char="•"/>
            </a:pPr>
            <a:r>
              <a:rPr lang="es-ES_tradnl" sz="1400" dirty="0"/>
              <a:t>Producción de combustible relacionado con la construcción</a:t>
            </a:r>
          </a:p>
        </p:txBody>
      </p:sp>
      <p:sp>
        <p:nvSpPr>
          <p:cNvPr id="24" name="TextBox 23"/>
          <p:cNvSpPr txBox="1"/>
          <p:nvPr/>
        </p:nvSpPr>
        <p:spPr>
          <a:xfrm>
            <a:off x="3800942" y="4273932"/>
            <a:ext cx="1521427" cy="523220"/>
          </a:xfrm>
          <a:prstGeom prst="rect">
            <a:avLst/>
          </a:prstGeom>
          <a:noFill/>
        </p:spPr>
        <p:txBody>
          <a:bodyPr wrap="square" rtlCol="0">
            <a:spAutoFit/>
          </a:bodyPr>
          <a:lstStyle/>
          <a:p>
            <a:r>
              <a:rPr lang="es-ES_tradnl" sz="1400" dirty="0"/>
              <a:t>Reparación y</a:t>
            </a:r>
          </a:p>
          <a:p>
            <a:r>
              <a:rPr lang="es-ES_tradnl" sz="1400" dirty="0"/>
              <a:t>mantenimiento</a:t>
            </a:r>
          </a:p>
        </p:txBody>
      </p:sp>
      <p:sp>
        <p:nvSpPr>
          <p:cNvPr id="39" name="Rectangle 38"/>
          <p:cNvSpPr/>
          <p:nvPr/>
        </p:nvSpPr>
        <p:spPr>
          <a:xfrm>
            <a:off x="4665179" y="2851901"/>
            <a:ext cx="1418990" cy="7384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4644008" y="2780928"/>
            <a:ext cx="1594458" cy="954107"/>
          </a:xfrm>
          <a:prstGeom prst="rect">
            <a:avLst/>
          </a:prstGeom>
          <a:noFill/>
        </p:spPr>
        <p:txBody>
          <a:bodyPr wrap="square" rtlCol="0">
            <a:spAutoFit/>
          </a:bodyPr>
          <a:lstStyle/>
          <a:p>
            <a:pPr marL="285750" indent="-285750">
              <a:buFont typeface="Arial" panose="020B0604020202020204" pitchFamily="34" charset="0"/>
              <a:buChar char="•"/>
            </a:pPr>
            <a:r>
              <a:rPr lang="es-ES_tradnl" sz="1400" dirty="0"/>
              <a:t>Tráfico de vehículos</a:t>
            </a:r>
          </a:p>
          <a:p>
            <a:pPr marL="285750" indent="-285750">
              <a:buFont typeface="Arial" panose="020B0604020202020204" pitchFamily="34" charset="0"/>
              <a:buChar char="•"/>
            </a:pPr>
            <a:r>
              <a:rPr lang="es-ES_tradnl" sz="1400" dirty="0"/>
              <a:t>Producción de combustible</a:t>
            </a:r>
          </a:p>
        </p:txBody>
      </p:sp>
    </p:spTree>
    <p:extLst>
      <p:ext uri="{BB962C8B-B14F-4D97-AF65-F5344CB8AC3E}">
        <p14:creationId xmlns:p14="http://schemas.microsoft.com/office/powerpoint/2010/main" val="1573314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_tradnl" sz="2800" dirty="0"/>
              <a:t>Ejemplo CCV: Puentes</a:t>
            </a:r>
            <a:br>
              <a:rPr lang="es-ES_tradnl" sz="2800" dirty="0"/>
            </a:br>
            <a:r>
              <a:rPr lang="es-ES_tradnl" sz="2400" dirty="0"/>
              <a:t>Resumen de los costes de ciclo de vida </a:t>
            </a:r>
            <a:r>
              <a:rPr lang="en-US" sz="2400" dirty="0"/>
              <a:t>para un </a:t>
            </a:r>
            <a:r>
              <a:rPr lang="es-ES_tradnl" sz="2400" dirty="0"/>
              <a:t>puente de autopista sobre un río </a:t>
            </a:r>
            <a:r>
              <a:rPr lang="en-US" sz="2000" baseline="50000" dirty="0"/>
              <a:t>32</a:t>
            </a:r>
            <a:endParaRPr lang="fr-BE" sz="2000" baseline="50000" dirty="0"/>
          </a:p>
        </p:txBody>
      </p:sp>
      <p:graphicFrame>
        <p:nvGraphicFramePr>
          <p:cNvPr id="11" name="Content Placeholder 10"/>
          <p:cNvGraphicFramePr>
            <a:graphicFrameLocks noGrp="1"/>
          </p:cNvGraphicFramePr>
          <p:nvPr>
            <p:ph sz="half" idx="1"/>
          </p:nvPr>
        </p:nvGraphicFramePr>
        <p:xfrm>
          <a:off x="457200" y="1600200"/>
          <a:ext cx="4038600" cy="48531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686318192"/>
              </p:ext>
            </p:extLst>
          </p:nvPr>
        </p:nvGraphicFramePr>
        <p:xfrm>
          <a:off x="4648200" y="1600200"/>
          <a:ext cx="4038600" cy="4597400"/>
        </p:xfrm>
        <a:graphic>
          <a:graphicData uri="http://schemas.openxmlformats.org/drawingml/2006/table">
            <a:tbl>
              <a:tblPr firstRow="1" bandRow="1">
                <a:tableStyleId>{21E4AEA4-8DFA-4A89-87EB-49C32662AFE0}</a:tableStyleId>
              </a:tblPr>
              <a:tblGrid>
                <a:gridCol w="1147936">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944910">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tblGrid>
              <a:tr h="370840">
                <a:tc>
                  <a:txBody>
                    <a:bodyPr/>
                    <a:lstStyle/>
                    <a:p>
                      <a:r>
                        <a:rPr lang="es-ES_tradnl" sz="1200" noProof="0" dirty="0"/>
                        <a:t>Descripción</a:t>
                      </a:r>
                    </a:p>
                  </a:txBody>
                  <a:tcPr/>
                </a:tc>
                <a:tc>
                  <a:txBody>
                    <a:bodyPr/>
                    <a:lstStyle/>
                    <a:p>
                      <a:r>
                        <a:rPr lang="es-ES_tradnl" sz="1200" noProof="0" dirty="0"/>
                        <a:t>Acero al carbono</a:t>
                      </a:r>
                    </a:p>
                  </a:txBody>
                  <a:tcPr/>
                </a:tc>
                <a:tc>
                  <a:txBody>
                    <a:bodyPr/>
                    <a:lstStyle/>
                    <a:p>
                      <a:r>
                        <a:rPr lang="es-ES_tradnl" sz="1200" noProof="0" dirty="0"/>
                        <a:t>A.C.</a:t>
                      </a:r>
                      <a:r>
                        <a:rPr lang="es-ES_tradnl" sz="1200" baseline="0" noProof="0" dirty="0"/>
                        <a:t> con </a:t>
                      </a:r>
                      <a:r>
                        <a:rPr lang="es-ES_tradnl" sz="1200" noProof="0" dirty="0" err="1"/>
                        <a:t>Epoxy</a:t>
                      </a:r>
                      <a:endParaRPr lang="es-ES_tradnl" sz="1200" noProof="0" dirty="0"/>
                    </a:p>
                  </a:txBody>
                  <a:tcPr/>
                </a:tc>
                <a:tc>
                  <a:txBody>
                    <a:bodyPr/>
                    <a:lstStyle/>
                    <a:p>
                      <a:r>
                        <a:rPr lang="es-ES_tradnl" sz="1200" noProof="0" dirty="0"/>
                        <a:t>Acero inoxidable</a:t>
                      </a:r>
                    </a:p>
                  </a:txBody>
                  <a:tcPr/>
                </a:tc>
                <a:extLst>
                  <a:ext uri="{0D108BD9-81ED-4DB2-BD59-A6C34878D82A}">
                    <a16:rowId xmlns:a16="http://schemas.microsoft.com/office/drawing/2014/main" val="10000"/>
                  </a:ext>
                </a:extLst>
              </a:tr>
              <a:tr h="370840">
                <a:tc>
                  <a:txBody>
                    <a:bodyPr/>
                    <a:lstStyle/>
                    <a:p>
                      <a:r>
                        <a:rPr lang="es-ES_tradnl" sz="1200" noProof="0" dirty="0"/>
                        <a:t>Coste material</a:t>
                      </a:r>
                    </a:p>
                  </a:txBody>
                  <a:tcPr anchor="b"/>
                </a:tc>
                <a:tc>
                  <a:txBody>
                    <a:bodyPr/>
                    <a:lstStyle/>
                    <a:p>
                      <a:pPr algn="r"/>
                      <a:r>
                        <a:rPr lang="es-ES_tradnl" sz="1200" noProof="0" dirty="0"/>
                        <a:t>8,197</a:t>
                      </a:r>
                    </a:p>
                  </a:txBody>
                  <a:tcPr anchor="b"/>
                </a:tc>
                <a:tc>
                  <a:txBody>
                    <a:bodyPr/>
                    <a:lstStyle/>
                    <a:p>
                      <a:pPr algn="r"/>
                      <a:r>
                        <a:rPr lang="es-ES_tradnl" sz="1200" noProof="0" dirty="0"/>
                        <a:t>31,420</a:t>
                      </a:r>
                    </a:p>
                  </a:txBody>
                  <a:tcPr anchor="b"/>
                </a:tc>
                <a:tc>
                  <a:txBody>
                    <a:bodyPr/>
                    <a:lstStyle/>
                    <a:p>
                      <a:pPr algn="r"/>
                      <a:r>
                        <a:rPr lang="es-ES_tradnl" sz="1200" noProof="0" dirty="0"/>
                        <a:t>88,646</a:t>
                      </a:r>
                    </a:p>
                  </a:txBody>
                  <a:tcPr anchor="b"/>
                </a:tc>
                <a:extLst>
                  <a:ext uri="{0D108BD9-81ED-4DB2-BD59-A6C34878D82A}">
                    <a16:rowId xmlns:a16="http://schemas.microsoft.com/office/drawing/2014/main" val="10001"/>
                  </a:ext>
                </a:extLst>
              </a:tr>
              <a:tr h="370840">
                <a:tc>
                  <a:txBody>
                    <a:bodyPr/>
                    <a:lstStyle/>
                    <a:p>
                      <a:r>
                        <a:rPr lang="es-ES_tradnl" sz="1200" noProof="0" dirty="0"/>
                        <a:t>Coste de fabricación</a:t>
                      </a:r>
                    </a:p>
                  </a:txBody>
                  <a:tcPr anchor="b"/>
                </a:tc>
                <a:tc>
                  <a:txBody>
                    <a:bodyPr/>
                    <a:lstStyle/>
                    <a:p>
                      <a:pPr algn="r"/>
                      <a:r>
                        <a:rPr lang="es-ES_tradnl" sz="1200" noProof="0" dirty="0"/>
                        <a:t>0</a:t>
                      </a:r>
                    </a:p>
                  </a:txBody>
                  <a:tcPr anchor="b"/>
                </a:tc>
                <a:tc>
                  <a:txBody>
                    <a:bodyPr/>
                    <a:lstStyle/>
                    <a:p>
                      <a:pPr algn="r"/>
                      <a:r>
                        <a:rPr lang="es-ES_tradnl" sz="1200" noProof="0" dirty="0"/>
                        <a:t>0</a:t>
                      </a:r>
                    </a:p>
                  </a:txBody>
                  <a:tcPr anchor="b"/>
                </a:tc>
                <a:tc>
                  <a:txBody>
                    <a:bodyPr/>
                    <a:lstStyle/>
                    <a:p>
                      <a:pPr algn="r"/>
                      <a:r>
                        <a:rPr lang="es-ES_tradnl" sz="1200" noProof="0" dirty="0"/>
                        <a:t>0</a:t>
                      </a:r>
                    </a:p>
                  </a:txBody>
                  <a:tcPr anchor="b"/>
                </a:tc>
                <a:extLst>
                  <a:ext uri="{0D108BD9-81ED-4DB2-BD59-A6C34878D82A}">
                    <a16:rowId xmlns:a16="http://schemas.microsoft.com/office/drawing/2014/main" val="10002"/>
                  </a:ext>
                </a:extLst>
              </a:tr>
              <a:tr h="370840">
                <a:tc>
                  <a:txBody>
                    <a:bodyPr/>
                    <a:lstStyle/>
                    <a:p>
                      <a:r>
                        <a:rPr lang="es-ES_tradnl" sz="1200" noProof="0" dirty="0"/>
                        <a:t>Otros costes de instalación</a:t>
                      </a:r>
                    </a:p>
                  </a:txBody>
                  <a:tcPr anchor="b"/>
                </a:tc>
                <a:tc>
                  <a:txBody>
                    <a:bodyPr/>
                    <a:lstStyle/>
                    <a:p>
                      <a:pPr algn="r"/>
                      <a:r>
                        <a:rPr lang="es-ES_tradnl" sz="1200" noProof="0" dirty="0"/>
                        <a:t>15,611,354</a:t>
                      </a:r>
                    </a:p>
                  </a:txBody>
                  <a:tcPr anchor="b"/>
                </a:tc>
                <a:tc>
                  <a:txBody>
                    <a:bodyPr/>
                    <a:lstStyle/>
                    <a:p>
                      <a:pPr algn="r"/>
                      <a:r>
                        <a:rPr lang="es-ES_tradnl" sz="1200" noProof="0" dirty="0"/>
                        <a:t>15,611,345</a:t>
                      </a:r>
                    </a:p>
                  </a:txBody>
                  <a:tcPr anchor="b"/>
                </a:tc>
                <a:tc>
                  <a:txBody>
                    <a:bodyPr/>
                    <a:lstStyle/>
                    <a:p>
                      <a:pPr algn="r"/>
                      <a:r>
                        <a:rPr lang="es-ES_tradnl" sz="1200" noProof="0" dirty="0"/>
                        <a:t>15,611,354</a:t>
                      </a:r>
                    </a:p>
                  </a:txBody>
                  <a:tcPr anchor="b"/>
                </a:tc>
                <a:extLst>
                  <a:ext uri="{0D108BD9-81ED-4DB2-BD59-A6C34878D82A}">
                    <a16:rowId xmlns:a16="http://schemas.microsoft.com/office/drawing/2014/main" val="10003"/>
                  </a:ext>
                </a:extLst>
              </a:tr>
              <a:tr h="370840">
                <a:tc>
                  <a:txBody>
                    <a:bodyPr/>
                    <a:lstStyle/>
                    <a:p>
                      <a:r>
                        <a:rPr lang="es-ES_tradnl" sz="1200" noProof="0" dirty="0"/>
                        <a:t>Costes iniciales</a:t>
                      </a:r>
                    </a:p>
                  </a:txBody>
                  <a:tcPr anchor="b">
                    <a:solidFill>
                      <a:srgbClr val="00B050"/>
                    </a:solidFill>
                  </a:tcPr>
                </a:tc>
                <a:tc>
                  <a:txBody>
                    <a:bodyPr/>
                    <a:lstStyle/>
                    <a:p>
                      <a:pPr algn="r"/>
                      <a:r>
                        <a:rPr lang="es-ES_tradnl" sz="1200" noProof="0" dirty="0"/>
                        <a:t>15,619,551</a:t>
                      </a:r>
                    </a:p>
                  </a:txBody>
                  <a:tcPr anchor="b">
                    <a:solidFill>
                      <a:srgbClr val="00B050"/>
                    </a:solidFill>
                  </a:tcPr>
                </a:tc>
                <a:tc>
                  <a:txBody>
                    <a:bodyPr/>
                    <a:lstStyle/>
                    <a:p>
                      <a:pPr algn="r"/>
                      <a:r>
                        <a:rPr lang="es-ES_tradnl" sz="1200" noProof="0" dirty="0"/>
                        <a:t>15,642,774</a:t>
                      </a:r>
                    </a:p>
                  </a:txBody>
                  <a:tcPr anchor="b">
                    <a:solidFill>
                      <a:srgbClr val="00B050"/>
                    </a:solidFill>
                  </a:tcPr>
                </a:tc>
                <a:tc>
                  <a:txBody>
                    <a:bodyPr/>
                    <a:lstStyle/>
                    <a:p>
                      <a:pPr algn="r"/>
                      <a:r>
                        <a:rPr lang="es-ES_tradnl" sz="1200" noProof="0" dirty="0"/>
                        <a:t>15,700,000</a:t>
                      </a:r>
                    </a:p>
                  </a:txBody>
                  <a:tcPr anchor="b">
                    <a:solidFill>
                      <a:srgbClr val="00B050"/>
                    </a:solidFill>
                  </a:tcPr>
                </a:tc>
                <a:extLst>
                  <a:ext uri="{0D108BD9-81ED-4DB2-BD59-A6C34878D82A}">
                    <a16:rowId xmlns:a16="http://schemas.microsoft.com/office/drawing/2014/main" val="10004"/>
                  </a:ext>
                </a:extLst>
              </a:tr>
              <a:tr h="370840">
                <a:tc>
                  <a:txBody>
                    <a:bodyPr/>
                    <a:lstStyle/>
                    <a:p>
                      <a:r>
                        <a:rPr lang="es-ES_tradnl" sz="1200" noProof="0" dirty="0"/>
                        <a:t>Mantenimiento</a:t>
                      </a:r>
                    </a:p>
                  </a:txBody>
                  <a:tcPr anchor="b"/>
                </a:tc>
                <a:tc>
                  <a:txBody>
                    <a:bodyPr/>
                    <a:lstStyle/>
                    <a:p>
                      <a:pPr algn="r"/>
                      <a:r>
                        <a:rPr lang="es-ES_tradnl" sz="1200" noProof="0" dirty="0"/>
                        <a:t>0</a:t>
                      </a:r>
                    </a:p>
                  </a:txBody>
                  <a:tcPr anchor="b"/>
                </a:tc>
                <a:tc>
                  <a:txBody>
                    <a:bodyPr/>
                    <a:lstStyle/>
                    <a:p>
                      <a:pPr algn="r"/>
                      <a:r>
                        <a:rPr lang="es-ES_tradnl" sz="1200" noProof="0" dirty="0"/>
                        <a:t>0</a:t>
                      </a:r>
                    </a:p>
                  </a:txBody>
                  <a:tcPr anchor="b"/>
                </a:tc>
                <a:tc>
                  <a:txBody>
                    <a:bodyPr/>
                    <a:lstStyle/>
                    <a:p>
                      <a:pPr algn="r"/>
                      <a:r>
                        <a:rPr lang="es-ES_tradnl" sz="1200" noProof="0" dirty="0"/>
                        <a:t>0</a:t>
                      </a:r>
                    </a:p>
                  </a:txBody>
                  <a:tcPr anchor="b"/>
                </a:tc>
                <a:extLst>
                  <a:ext uri="{0D108BD9-81ED-4DB2-BD59-A6C34878D82A}">
                    <a16:rowId xmlns:a16="http://schemas.microsoft.com/office/drawing/2014/main" val="10005"/>
                  </a:ext>
                </a:extLst>
              </a:tr>
              <a:tr h="370840">
                <a:tc>
                  <a:txBody>
                    <a:bodyPr/>
                    <a:lstStyle/>
                    <a:p>
                      <a:r>
                        <a:rPr lang="es-ES_tradnl" sz="1200" noProof="0" dirty="0"/>
                        <a:t>Reemplazo</a:t>
                      </a:r>
                    </a:p>
                  </a:txBody>
                  <a:tcPr anchor="b"/>
                </a:tc>
                <a:tc>
                  <a:txBody>
                    <a:bodyPr/>
                    <a:lstStyle/>
                    <a:p>
                      <a:pPr algn="r"/>
                      <a:r>
                        <a:rPr lang="es-ES_tradnl" sz="1200" noProof="0" dirty="0"/>
                        <a:t>256,239</a:t>
                      </a:r>
                    </a:p>
                  </a:txBody>
                  <a:tcPr anchor="b"/>
                </a:tc>
                <a:tc>
                  <a:txBody>
                    <a:bodyPr/>
                    <a:lstStyle/>
                    <a:p>
                      <a:pPr algn="r"/>
                      <a:r>
                        <a:rPr lang="es-ES_tradnl" sz="1200" noProof="0" dirty="0"/>
                        <a:t>76,872</a:t>
                      </a:r>
                    </a:p>
                  </a:txBody>
                  <a:tcPr anchor="b"/>
                </a:tc>
                <a:tc>
                  <a:txBody>
                    <a:bodyPr/>
                    <a:lstStyle/>
                    <a:p>
                      <a:pPr algn="r"/>
                      <a:r>
                        <a:rPr lang="es-ES_tradnl" sz="1200" noProof="0" dirty="0"/>
                        <a:t>-141</a:t>
                      </a:r>
                    </a:p>
                  </a:txBody>
                  <a:tcPr anchor="b"/>
                </a:tc>
                <a:extLst>
                  <a:ext uri="{0D108BD9-81ED-4DB2-BD59-A6C34878D82A}">
                    <a16:rowId xmlns:a16="http://schemas.microsoft.com/office/drawing/2014/main" val="10006"/>
                  </a:ext>
                </a:extLst>
              </a:tr>
              <a:tr h="370840">
                <a:tc>
                  <a:txBody>
                    <a:bodyPr/>
                    <a:lstStyle/>
                    <a:p>
                      <a:r>
                        <a:rPr lang="es-ES_tradnl" sz="1200" noProof="0" dirty="0"/>
                        <a:t>Pérdida de producción</a:t>
                      </a:r>
                    </a:p>
                  </a:txBody>
                  <a:tcPr anchor="b"/>
                </a:tc>
                <a:tc>
                  <a:txBody>
                    <a:bodyPr/>
                    <a:lstStyle/>
                    <a:p>
                      <a:pPr algn="r"/>
                      <a:r>
                        <a:rPr lang="es-ES_tradnl" sz="1200" noProof="0" dirty="0"/>
                        <a:t>2,218,524</a:t>
                      </a:r>
                    </a:p>
                  </a:txBody>
                  <a:tcPr anchor="b"/>
                </a:tc>
                <a:tc>
                  <a:txBody>
                    <a:bodyPr/>
                    <a:lstStyle/>
                    <a:p>
                      <a:pPr algn="r"/>
                      <a:r>
                        <a:rPr lang="es-ES_tradnl" sz="1200" noProof="0" dirty="0"/>
                        <a:t>2,218,524</a:t>
                      </a:r>
                    </a:p>
                  </a:txBody>
                  <a:tcPr anchor="b"/>
                </a:tc>
                <a:tc>
                  <a:txBody>
                    <a:bodyPr/>
                    <a:lstStyle/>
                    <a:p>
                      <a:pPr algn="r"/>
                      <a:r>
                        <a:rPr lang="es-ES_tradnl" sz="1200" noProof="0" dirty="0"/>
                        <a:t>0</a:t>
                      </a:r>
                    </a:p>
                  </a:txBody>
                  <a:tcPr anchor="b"/>
                </a:tc>
                <a:extLst>
                  <a:ext uri="{0D108BD9-81ED-4DB2-BD59-A6C34878D82A}">
                    <a16:rowId xmlns:a16="http://schemas.microsoft.com/office/drawing/2014/main" val="10007"/>
                  </a:ext>
                </a:extLst>
              </a:tr>
              <a:tr h="370840">
                <a:tc>
                  <a:txBody>
                    <a:bodyPr/>
                    <a:lstStyle/>
                    <a:p>
                      <a:r>
                        <a:rPr lang="es-ES_tradnl" sz="1200" noProof="0" dirty="0"/>
                        <a:t>Relacionado</a:t>
                      </a:r>
                      <a:r>
                        <a:rPr lang="es-ES_tradnl" sz="1200" baseline="0" noProof="0" dirty="0"/>
                        <a:t> con material</a:t>
                      </a:r>
                      <a:endParaRPr lang="es-ES_tradnl" sz="1200" noProof="0" dirty="0"/>
                    </a:p>
                  </a:txBody>
                  <a:tcPr anchor="b"/>
                </a:tc>
                <a:tc>
                  <a:txBody>
                    <a:bodyPr/>
                    <a:lstStyle/>
                    <a:p>
                      <a:pPr algn="r"/>
                      <a:r>
                        <a:rPr lang="es-ES_tradnl" sz="1200" noProof="0" dirty="0"/>
                        <a:t>0</a:t>
                      </a:r>
                    </a:p>
                  </a:txBody>
                  <a:tcPr anchor="b"/>
                </a:tc>
                <a:tc>
                  <a:txBody>
                    <a:bodyPr/>
                    <a:lstStyle/>
                    <a:p>
                      <a:pPr algn="r"/>
                      <a:r>
                        <a:rPr lang="es-ES_tradnl" sz="1200" noProof="0" dirty="0"/>
                        <a:t>0</a:t>
                      </a:r>
                    </a:p>
                  </a:txBody>
                  <a:tcPr anchor="b"/>
                </a:tc>
                <a:tc>
                  <a:txBody>
                    <a:bodyPr/>
                    <a:lstStyle/>
                    <a:p>
                      <a:pPr algn="r"/>
                      <a:r>
                        <a:rPr lang="es-ES_tradnl" sz="1200" noProof="0" dirty="0"/>
                        <a:t>0</a:t>
                      </a:r>
                    </a:p>
                  </a:txBody>
                  <a:tcPr anchor="b"/>
                </a:tc>
                <a:extLst>
                  <a:ext uri="{0D108BD9-81ED-4DB2-BD59-A6C34878D82A}">
                    <a16:rowId xmlns:a16="http://schemas.microsoft.com/office/drawing/2014/main" val="10008"/>
                  </a:ext>
                </a:extLst>
              </a:tr>
              <a:tr h="370840">
                <a:tc>
                  <a:txBody>
                    <a:bodyPr/>
                    <a:lstStyle/>
                    <a:p>
                      <a:r>
                        <a:rPr lang="es-ES_tradnl" sz="1200" noProof="0" dirty="0"/>
                        <a:t>Costes de operación</a:t>
                      </a:r>
                    </a:p>
                  </a:txBody>
                  <a:tcPr anchor="b">
                    <a:solidFill>
                      <a:srgbClr val="00B050"/>
                    </a:solidFill>
                  </a:tcPr>
                </a:tc>
                <a:tc>
                  <a:txBody>
                    <a:bodyPr/>
                    <a:lstStyle/>
                    <a:p>
                      <a:pPr algn="r"/>
                      <a:r>
                        <a:rPr lang="es-ES_tradnl" sz="1200" noProof="0" dirty="0"/>
                        <a:t>2,247,763</a:t>
                      </a:r>
                    </a:p>
                  </a:txBody>
                  <a:tcPr anchor="b">
                    <a:solidFill>
                      <a:srgbClr val="00B050"/>
                    </a:solidFill>
                  </a:tcPr>
                </a:tc>
                <a:tc>
                  <a:txBody>
                    <a:bodyPr/>
                    <a:lstStyle/>
                    <a:p>
                      <a:pPr algn="r"/>
                      <a:r>
                        <a:rPr lang="es-ES_tradnl" sz="1200" noProof="0" dirty="0"/>
                        <a:t>2,295,396</a:t>
                      </a:r>
                    </a:p>
                  </a:txBody>
                  <a:tcPr anchor="b">
                    <a:solidFill>
                      <a:srgbClr val="00B050"/>
                    </a:solidFill>
                  </a:tcPr>
                </a:tc>
                <a:tc>
                  <a:txBody>
                    <a:bodyPr/>
                    <a:lstStyle/>
                    <a:p>
                      <a:pPr algn="r"/>
                      <a:r>
                        <a:rPr lang="es-ES_tradnl" sz="1200" noProof="0" dirty="0"/>
                        <a:t>-141</a:t>
                      </a:r>
                    </a:p>
                  </a:txBody>
                  <a:tcPr anchor="b">
                    <a:solidFill>
                      <a:srgbClr val="00B050"/>
                    </a:solidFill>
                  </a:tcPr>
                </a:tc>
                <a:extLst>
                  <a:ext uri="{0D108BD9-81ED-4DB2-BD59-A6C34878D82A}">
                    <a16:rowId xmlns:a16="http://schemas.microsoft.com/office/drawing/2014/main" val="10009"/>
                  </a:ext>
                </a:extLst>
              </a:tr>
              <a:tr h="370840">
                <a:tc>
                  <a:txBody>
                    <a:bodyPr/>
                    <a:lstStyle/>
                    <a:p>
                      <a:r>
                        <a:rPr lang="es-ES_tradnl" sz="1200" b="1" noProof="0" dirty="0"/>
                        <a:t>CCV TOTAL</a:t>
                      </a:r>
                    </a:p>
                  </a:txBody>
                  <a:tcPr anchor="b">
                    <a:solidFill>
                      <a:srgbClr val="00B050"/>
                    </a:solidFill>
                  </a:tcPr>
                </a:tc>
                <a:tc>
                  <a:txBody>
                    <a:bodyPr/>
                    <a:lstStyle/>
                    <a:p>
                      <a:pPr algn="r"/>
                      <a:r>
                        <a:rPr lang="es-ES_tradnl" sz="1200" b="1" noProof="0" dirty="0"/>
                        <a:t>18,094,314</a:t>
                      </a:r>
                    </a:p>
                  </a:txBody>
                  <a:tcPr anchor="b">
                    <a:solidFill>
                      <a:srgbClr val="00B050"/>
                    </a:solidFill>
                  </a:tcPr>
                </a:tc>
                <a:tc>
                  <a:txBody>
                    <a:bodyPr/>
                    <a:lstStyle/>
                    <a:p>
                      <a:pPr algn="r"/>
                      <a:r>
                        <a:rPr lang="es-ES_tradnl" sz="1200" b="1" noProof="0" dirty="0"/>
                        <a:t>17,937,170</a:t>
                      </a:r>
                    </a:p>
                  </a:txBody>
                  <a:tcPr anchor="b">
                    <a:solidFill>
                      <a:srgbClr val="00B050"/>
                    </a:solidFill>
                  </a:tcPr>
                </a:tc>
                <a:tc>
                  <a:txBody>
                    <a:bodyPr/>
                    <a:lstStyle/>
                    <a:p>
                      <a:pPr algn="r"/>
                      <a:r>
                        <a:rPr lang="es-ES_tradnl" sz="1200" b="1" noProof="0" dirty="0"/>
                        <a:t>15,699,859</a:t>
                      </a:r>
                    </a:p>
                  </a:txBody>
                  <a:tcPr anchor="b">
                    <a:solidFill>
                      <a:srgbClr val="00B050"/>
                    </a:solidFill>
                  </a:tcPr>
                </a:tc>
                <a:extLst>
                  <a:ext uri="{0D108BD9-81ED-4DB2-BD59-A6C34878D82A}">
                    <a16:rowId xmlns:a16="http://schemas.microsoft.com/office/drawing/2014/main" val="10010"/>
                  </a:ext>
                </a:extLst>
              </a:tr>
            </a:tbl>
          </a:graphicData>
        </a:graphic>
      </p:graphicFrame>
      <p:sp>
        <p:nvSpPr>
          <p:cNvPr id="3" name="Slide Number Placeholder 2"/>
          <p:cNvSpPr>
            <a:spLocks noGrp="1"/>
          </p:cNvSpPr>
          <p:nvPr>
            <p:ph type="sldNum" sz="quarter" idx="12"/>
          </p:nvPr>
        </p:nvSpPr>
        <p:spPr/>
        <p:txBody>
          <a:bodyPr/>
          <a:lstStyle/>
          <a:p>
            <a:fld id="{BF73EC7F-79ED-4C17-9829-92AE53B2AB65}" type="slidenum">
              <a:rPr lang="fr-BE" smtClean="0"/>
              <a:t>34</a:t>
            </a:fld>
            <a:endParaRPr lang="fr-BE"/>
          </a:p>
        </p:txBody>
      </p:sp>
      <p:sp>
        <p:nvSpPr>
          <p:cNvPr id="4" name="Rectangle 3"/>
          <p:cNvSpPr/>
          <p:nvPr/>
        </p:nvSpPr>
        <p:spPr>
          <a:xfrm>
            <a:off x="1187624" y="1700808"/>
            <a:ext cx="72008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34072" y="1723182"/>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47864" y="1700808"/>
            <a:ext cx="72008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96970" y="1662207"/>
            <a:ext cx="936104" cy="276999"/>
          </a:xfrm>
          <a:prstGeom prst="rect">
            <a:avLst/>
          </a:prstGeom>
          <a:noFill/>
        </p:spPr>
        <p:txBody>
          <a:bodyPr wrap="square" rtlCol="0">
            <a:spAutoFit/>
          </a:bodyPr>
          <a:lstStyle/>
          <a:p>
            <a:pPr algn="ctr"/>
            <a:r>
              <a:rPr lang="es-ES_tradnl" sz="1200" dirty="0"/>
              <a:t>Coste inicial</a:t>
            </a:r>
          </a:p>
        </p:txBody>
      </p:sp>
      <p:sp>
        <p:nvSpPr>
          <p:cNvPr id="10" name="TextBox 9"/>
          <p:cNvSpPr txBox="1"/>
          <p:nvPr/>
        </p:nvSpPr>
        <p:spPr>
          <a:xfrm>
            <a:off x="2085976" y="1577987"/>
            <a:ext cx="936104" cy="461665"/>
          </a:xfrm>
          <a:prstGeom prst="rect">
            <a:avLst/>
          </a:prstGeom>
          <a:noFill/>
        </p:spPr>
        <p:txBody>
          <a:bodyPr wrap="square" rtlCol="0">
            <a:spAutoFit/>
          </a:bodyPr>
          <a:lstStyle/>
          <a:p>
            <a:pPr algn="ctr"/>
            <a:r>
              <a:rPr lang="es-ES_tradnl" sz="1200" dirty="0"/>
              <a:t>Coste de operación</a:t>
            </a:r>
          </a:p>
        </p:txBody>
      </p:sp>
      <p:sp>
        <p:nvSpPr>
          <p:cNvPr id="13" name="TextBox 12"/>
          <p:cNvSpPr txBox="1"/>
          <p:nvPr/>
        </p:nvSpPr>
        <p:spPr>
          <a:xfrm>
            <a:off x="3247988" y="1671385"/>
            <a:ext cx="936104" cy="276999"/>
          </a:xfrm>
          <a:prstGeom prst="rect">
            <a:avLst/>
          </a:prstGeom>
          <a:noFill/>
        </p:spPr>
        <p:txBody>
          <a:bodyPr wrap="square" rtlCol="0">
            <a:spAutoFit/>
          </a:bodyPr>
          <a:lstStyle/>
          <a:p>
            <a:pPr algn="ctr"/>
            <a:r>
              <a:rPr lang="es-ES_tradnl" sz="1200" dirty="0"/>
              <a:t>CCV total</a:t>
            </a:r>
          </a:p>
        </p:txBody>
      </p:sp>
      <p:sp>
        <p:nvSpPr>
          <p:cNvPr id="5" name="Rectangle 4"/>
          <p:cNvSpPr/>
          <p:nvPr/>
        </p:nvSpPr>
        <p:spPr>
          <a:xfrm>
            <a:off x="763375" y="6018420"/>
            <a:ext cx="720080" cy="179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085976" y="5998971"/>
            <a:ext cx="720080" cy="179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8" name="Rectangle 17"/>
          <p:cNvSpPr/>
          <p:nvPr/>
        </p:nvSpPr>
        <p:spPr>
          <a:xfrm>
            <a:off x="3367386" y="6030437"/>
            <a:ext cx="936104" cy="140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55363" y="5915016"/>
            <a:ext cx="936104" cy="430887"/>
          </a:xfrm>
          <a:prstGeom prst="rect">
            <a:avLst/>
          </a:prstGeom>
          <a:noFill/>
        </p:spPr>
        <p:txBody>
          <a:bodyPr wrap="square" rtlCol="0">
            <a:spAutoFit/>
          </a:bodyPr>
          <a:lstStyle/>
          <a:p>
            <a:pPr algn="ctr"/>
            <a:r>
              <a:rPr lang="es-ES_tradnl" sz="1100" dirty="0"/>
              <a:t>Acero al carbono</a:t>
            </a:r>
          </a:p>
        </p:txBody>
      </p:sp>
      <p:sp>
        <p:nvSpPr>
          <p:cNvPr id="16" name="TextBox 15"/>
          <p:cNvSpPr txBox="1"/>
          <p:nvPr/>
        </p:nvSpPr>
        <p:spPr>
          <a:xfrm>
            <a:off x="2033074" y="5892566"/>
            <a:ext cx="936104" cy="430887"/>
          </a:xfrm>
          <a:prstGeom prst="rect">
            <a:avLst/>
          </a:prstGeom>
          <a:noFill/>
        </p:spPr>
        <p:txBody>
          <a:bodyPr wrap="square" rtlCol="0">
            <a:spAutoFit/>
          </a:bodyPr>
          <a:lstStyle/>
          <a:p>
            <a:pPr algn="ctr"/>
            <a:r>
              <a:rPr lang="es-ES_tradnl" sz="1100" dirty="0"/>
              <a:t>A.C. con </a:t>
            </a:r>
            <a:r>
              <a:rPr lang="es-ES_tradnl" sz="1100" dirty="0" err="1"/>
              <a:t>Epoxy</a:t>
            </a:r>
            <a:endParaRPr lang="es-ES_tradnl" sz="1100" dirty="0"/>
          </a:p>
        </p:txBody>
      </p:sp>
      <p:sp>
        <p:nvSpPr>
          <p:cNvPr id="15" name="TextBox 14"/>
          <p:cNvSpPr txBox="1"/>
          <p:nvPr/>
        </p:nvSpPr>
        <p:spPr>
          <a:xfrm>
            <a:off x="3410785" y="5901672"/>
            <a:ext cx="936104" cy="430887"/>
          </a:xfrm>
          <a:prstGeom prst="rect">
            <a:avLst/>
          </a:prstGeom>
          <a:noFill/>
        </p:spPr>
        <p:txBody>
          <a:bodyPr wrap="square" rtlCol="0">
            <a:spAutoFit/>
          </a:bodyPr>
          <a:lstStyle/>
          <a:p>
            <a:pPr algn="ctr"/>
            <a:r>
              <a:rPr lang="es-ES_tradnl" sz="1100" dirty="0"/>
              <a:t>Acero inoxidable</a:t>
            </a:r>
          </a:p>
        </p:txBody>
      </p:sp>
    </p:spTree>
    <p:extLst>
      <p:ext uri="{BB962C8B-B14F-4D97-AF65-F5344CB8AC3E}">
        <p14:creationId xmlns:p14="http://schemas.microsoft.com/office/powerpoint/2010/main" val="2332756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824" y="260648"/>
            <a:ext cx="8229600" cy="1143000"/>
          </a:xfrm>
        </p:spPr>
        <p:txBody>
          <a:bodyPr>
            <a:normAutofit/>
          </a:bodyPr>
          <a:lstStyle/>
          <a:p>
            <a:r>
              <a:rPr lang="es-ES_tradnl" sz="3100" dirty="0"/>
              <a:t>Ejemplo de CCV: Cubierta</a:t>
            </a:r>
            <a:br>
              <a:rPr lang="fr-BE" dirty="0"/>
            </a:br>
            <a:r>
              <a:rPr lang="es-ES_tradnl" sz="2700" dirty="0">
                <a:cs typeface="Arial" pitchFamily="34" charset="0"/>
              </a:rPr>
              <a:t>Coste del Ciclo de Vida de una cubierta</a:t>
            </a:r>
            <a:r>
              <a:rPr lang="es-ES_tradnl" sz="2000" baseline="50000" dirty="0">
                <a:cs typeface="Arial" pitchFamily="34" charset="0"/>
              </a:rPr>
              <a:t>33</a:t>
            </a:r>
            <a:r>
              <a:rPr lang="en-US" sz="2000" baseline="50000" dirty="0">
                <a:cs typeface="Arial" pitchFamily="34" charset="0"/>
              </a:rPr>
              <a:t>, 34, 35</a:t>
            </a:r>
            <a:endParaRPr lang="fr-BE" sz="2000" baseline="50000" dirty="0"/>
          </a:p>
        </p:txBody>
      </p:sp>
      <p:graphicFrame>
        <p:nvGraphicFramePr>
          <p:cNvPr id="8" name="Content Placeholder 7"/>
          <p:cNvGraphicFramePr>
            <a:graphicFrameLocks noGrp="1"/>
          </p:cNvGraphicFramePr>
          <p:nvPr>
            <p:ph idx="1"/>
          </p:nvPr>
        </p:nvGraphicFramePr>
        <p:xfrm>
          <a:off x="457200" y="1600200"/>
          <a:ext cx="8229600" cy="277569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586976">
                <a:tc>
                  <a:txBody>
                    <a:bodyPr/>
                    <a:lstStyle/>
                    <a:p>
                      <a:endParaRPr lang="fr-B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B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B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105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800" noProof="0" dirty="0">
                          <a:solidFill>
                            <a:schemeClr val="tx1"/>
                          </a:solidFill>
                          <a:cs typeface="Arial" pitchFamily="34" charset="0"/>
                        </a:rPr>
                        <a:t>Sistema</a:t>
                      </a:r>
                      <a:r>
                        <a:rPr lang="es-ES_tradnl" sz="1800" baseline="0" noProof="0" dirty="0">
                          <a:solidFill>
                            <a:schemeClr val="tx1"/>
                          </a:solidFill>
                          <a:cs typeface="Arial" pitchFamily="34" charset="0"/>
                        </a:rPr>
                        <a:t> de cubierta convencional</a:t>
                      </a:r>
                      <a:r>
                        <a:rPr lang="es-ES_tradnl" sz="1800" noProof="0" dirty="0">
                          <a:solidFill>
                            <a:schemeClr val="tx1"/>
                          </a:solidFill>
                          <a:cs typeface="Arial" pitchFamily="34" charset="0"/>
                        </a:rPr>
                        <a:t>, ~30 años</a:t>
                      </a:r>
                      <a:endParaRPr lang="es-ES_tradnl" noProof="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800" noProof="0" dirty="0">
                          <a:solidFill>
                            <a:schemeClr val="tx1"/>
                          </a:solidFill>
                          <a:cs typeface="Arial" pitchFamily="34" charset="0"/>
                        </a:rPr>
                        <a:t>Sistema</a:t>
                      </a:r>
                      <a:r>
                        <a:rPr lang="es-ES_tradnl" sz="1800" baseline="0" noProof="0" dirty="0">
                          <a:solidFill>
                            <a:schemeClr val="tx1"/>
                          </a:solidFill>
                          <a:cs typeface="Arial" pitchFamily="34" charset="0"/>
                        </a:rPr>
                        <a:t> de cubierta metálica</a:t>
                      </a:r>
                      <a:r>
                        <a:rPr lang="es-ES_tradnl" sz="1800" noProof="0" dirty="0">
                          <a:solidFill>
                            <a:schemeClr val="tx1"/>
                          </a:solidFill>
                          <a:cs typeface="Arial" pitchFamily="34" charset="0"/>
                        </a:rPr>
                        <a:t>, 40-50 años</a:t>
                      </a:r>
                      <a:endParaRPr lang="es-ES_tradnl" noProof="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800" noProof="0" dirty="0">
                          <a:solidFill>
                            <a:schemeClr val="tx1"/>
                          </a:solidFill>
                          <a:cs typeface="Arial" pitchFamily="34" charset="0"/>
                        </a:rPr>
                        <a:t>Sistema de cubierta en acero inoxidable, más de 50 años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pic>
        <p:nvPicPr>
          <p:cNvPr id="9" name="Grafik 6"/>
          <p:cNvPicPr>
            <a:picLocks/>
          </p:cNvPicPr>
          <p:nvPr/>
        </p:nvPicPr>
        <p:blipFill>
          <a:blip r:embed="rId3">
            <a:extLst>
              <a:ext uri="{28A0092B-C50C-407E-A947-70E740481C1C}">
                <a14:useLocalDpi xmlns:a14="http://schemas.microsoft.com/office/drawing/2010/main" val="0"/>
              </a:ext>
            </a:extLst>
          </a:blip>
          <a:stretch>
            <a:fillRect/>
          </a:stretch>
        </p:blipFill>
        <p:spPr>
          <a:xfrm>
            <a:off x="530843" y="1704441"/>
            <a:ext cx="2520000" cy="1656000"/>
          </a:xfrm>
          <a:prstGeom prst="rect">
            <a:avLst/>
          </a:prstGeom>
          <a:ln w="3175">
            <a:solidFill>
              <a:schemeClr val="tx1"/>
            </a:solidFill>
          </a:ln>
        </p:spPr>
      </p:pic>
      <p:pic>
        <p:nvPicPr>
          <p:cNvPr id="10" name="Grafik 7"/>
          <p:cNvPicPr>
            <a:picLocks/>
          </p:cNvPicPr>
          <p:nvPr/>
        </p:nvPicPr>
        <p:blipFill>
          <a:blip r:embed="rId4">
            <a:extLst>
              <a:ext uri="{28A0092B-C50C-407E-A947-70E740481C1C}">
                <a14:useLocalDpi xmlns:a14="http://schemas.microsoft.com/office/drawing/2010/main" val="0"/>
              </a:ext>
            </a:extLst>
          </a:blip>
          <a:stretch>
            <a:fillRect/>
          </a:stretch>
        </p:blipFill>
        <p:spPr>
          <a:xfrm>
            <a:off x="3294342" y="1704441"/>
            <a:ext cx="2520000" cy="1656000"/>
          </a:xfrm>
          <a:prstGeom prst="rect">
            <a:avLst/>
          </a:prstGeom>
          <a:ln w="3175">
            <a:solidFill>
              <a:schemeClr val="tx1"/>
            </a:solidFill>
          </a:ln>
        </p:spPr>
      </p:pic>
      <p:pic>
        <p:nvPicPr>
          <p:cNvPr id="11" name="Grafik 10"/>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02424" y="1704440"/>
            <a:ext cx="2520000" cy="1654529"/>
          </a:xfrm>
          <a:prstGeom prst="rect">
            <a:avLst/>
          </a:prstGeom>
          <a:ln w="3175">
            <a:solidFill>
              <a:schemeClr val="tx1"/>
            </a:solidFill>
          </a:ln>
        </p:spPr>
      </p:pic>
      <p:pic>
        <p:nvPicPr>
          <p:cNvPr id="3" name="Picture 2"/>
          <p:cNvPicPr preferRelativeResize="0">
            <a:picLocks/>
          </p:cNvPicPr>
          <p:nvPr/>
        </p:nvPicPr>
        <p:blipFill>
          <a:blip r:embed="rId6">
            <a:extLst>
              <a:ext uri="{28A0092B-C50C-407E-A947-70E740481C1C}">
                <a14:useLocalDpi xmlns:a14="http://schemas.microsoft.com/office/drawing/2010/main" val="0"/>
              </a:ext>
            </a:extLst>
          </a:blip>
          <a:stretch>
            <a:fillRect/>
          </a:stretch>
        </p:blipFill>
        <p:spPr>
          <a:xfrm>
            <a:off x="899592" y="4293096"/>
            <a:ext cx="6552728" cy="2088232"/>
          </a:xfrm>
          <a:prstGeom prst="rect">
            <a:avLst/>
          </a:prstGeom>
        </p:spPr>
      </p:pic>
      <p:sp>
        <p:nvSpPr>
          <p:cNvPr id="4" name="Slide Number Placeholder 3"/>
          <p:cNvSpPr>
            <a:spLocks noGrp="1"/>
          </p:cNvSpPr>
          <p:nvPr>
            <p:ph type="sldNum" sz="quarter" idx="12"/>
          </p:nvPr>
        </p:nvSpPr>
        <p:spPr/>
        <p:txBody>
          <a:bodyPr/>
          <a:lstStyle/>
          <a:p>
            <a:fld id="{BF73EC7F-79ED-4C17-9829-92AE53B2AB65}" type="slidenum">
              <a:rPr lang="fr-BE" smtClean="0"/>
              <a:t>35</a:t>
            </a:fld>
            <a:endParaRPr lang="fr-BE"/>
          </a:p>
        </p:txBody>
      </p:sp>
      <p:sp>
        <p:nvSpPr>
          <p:cNvPr id="12" name="TextBox 11"/>
          <p:cNvSpPr txBox="1"/>
          <p:nvPr/>
        </p:nvSpPr>
        <p:spPr>
          <a:xfrm>
            <a:off x="3779912" y="4458598"/>
            <a:ext cx="1224136" cy="338554"/>
          </a:xfrm>
          <a:prstGeom prst="rect">
            <a:avLst/>
          </a:prstGeom>
          <a:solidFill>
            <a:schemeClr val="tx1"/>
          </a:solidFill>
        </p:spPr>
        <p:txBody>
          <a:bodyPr wrap="square" rtlCol="0">
            <a:spAutoFit/>
          </a:bodyPr>
          <a:lstStyle/>
          <a:p>
            <a:r>
              <a:rPr lang="es-ES_tradnl" sz="1600" dirty="0">
                <a:solidFill>
                  <a:schemeClr val="bg1"/>
                </a:solidFill>
              </a:rPr>
              <a:t>+ 50 años</a:t>
            </a:r>
          </a:p>
        </p:txBody>
      </p:sp>
      <p:sp>
        <p:nvSpPr>
          <p:cNvPr id="13" name="TextBox 12"/>
          <p:cNvSpPr txBox="1"/>
          <p:nvPr/>
        </p:nvSpPr>
        <p:spPr>
          <a:xfrm>
            <a:off x="3131840" y="5342608"/>
            <a:ext cx="1043888" cy="307777"/>
          </a:xfrm>
          <a:prstGeom prst="rect">
            <a:avLst/>
          </a:prstGeom>
          <a:solidFill>
            <a:schemeClr val="bg1"/>
          </a:solidFill>
        </p:spPr>
        <p:txBody>
          <a:bodyPr wrap="square" rtlCol="0">
            <a:spAutoFit/>
          </a:bodyPr>
          <a:lstStyle/>
          <a:p>
            <a:r>
              <a:rPr lang="es-ES_tradnl" sz="1400" dirty="0"/>
              <a:t>Sustitución</a:t>
            </a:r>
          </a:p>
        </p:txBody>
      </p:sp>
      <p:sp>
        <p:nvSpPr>
          <p:cNvPr id="14" name="TextBox 13"/>
          <p:cNvSpPr txBox="1"/>
          <p:nvPr/>
        </p:nvSpPr>
        <p:spPr>
          <a:xfrm>
            <a:off x="5076056" y="5353471"/>
            <a:ext cx="1043888" cy="307777"/>
          </a:xfrm>
          <a:prstGeom prst="rect">
            <a:avLst/>
          </a:prstGeom>
          <a:solidFill>
            <a:schemeClr val="bg1"/>
          </a:solidFill>
        </p:spPr>
        <p:txBody>
          <a:bodyPr wrap="square" rtlCol="0">
            <a:spAutoFit/>
          </a:bodyPr>
          <a:lstStyle/>
          <a:p>
            <a:r>
              <a:rPr lang="es-ES_tradnl" sz="1400" dirty="0"/>
              <a:t>Sustitución</a:t>
            </a:r>
          </a:p>
        </p:txBody>
      </p:sp>
      <p:sp>
        <p:nvSpPr>
          <p:cNvPr id="15" name="TextBox 14"/>
          <p:cNvSpPr txBox="1"/>
          <p:nvPr/>
        </p:nvSpPr>
        <p:spPr>
          <a:xfrm>
            <a:off x="899592" y="5076526"/>
            <a:ext cx="1043888" cy="307777"/>
          </a:xfrm>
          <a:prstGeom prst="rect">
            <a:avLst/>
          </a:prstGeom>
          <a:solidFill>
            <a:schemeClr val="bg1"/>
          </a:solidFill>
        </p:spPr>
        <p:txBody>
          <a:bodyPr wrap="square" rtlCol="0">
            <a:spAutoFit/>
          </a:bodyPr>
          <a:lstStyle/>
          <a:p>
            <a:pPr algn="r"/>
            <a:r>
              <a:rPr lang="es-ES_tradnl" sz="1400" dirty="0"/>
              <a:t>Metálica</a:t>
            </a:r>
          </a:p>
        </p:txBody>
      </p:sp>
      <p:sp>
        <p:nvSpPr>
          <p:cNvPr id="16" name="TextBox 15"/>
          <p:cNvSpPr txBox="1"/>
          <p:nvPr/>
        </p:nvSpPr>
        <p:spPr>
          <a:xfrm>
            <a:off x="625599" y="5575038"/>
            <a:ext cx="1282105" cy="307777"/>
          </a:xfrm>
          <a:prstGeom prst="rect">
            <a:avLst/>
          </a:prstGeom>
          <a:solidFill>
            <a:schemeClr val="bg1"/>
          </a:solidFill>
        </p:spPr>
        <p:txBody>
          <a:bodyPr wrap="square" rtlCol="0">
            <a:spAutoFit/>
          </a:bodyPr>
          <a:lstStyle/>
          <a:p>
            <a:pPr algn="r"/>
            <a:r>
              <a:rPr lang="es-ES_tradnl" sz="1400" dirty="0"/>
              <a:t>No metálica</a:t>
            </a:r>
          </a:p>
        </p:txBody>
      </p:sp>
      <p:sp>
        <p:nvSpPr>
          <p:cNvPr id="17" name="TextBox 16"/>
          <p:cNvSpPr txBox="1"/>
          <p:nvPr/>
        </p:nvSpPr>
        <p:spPr>
          <a:xfrm>
            <a:off x="2699792" y="6195841"/>
            <a:ext cx="755856" cy="307777"/>
          </a:xfrm>
          <a:prstGeom prst="rect">
            <a:avLst/>
          </a:prstGeom>
          <a:solidFill>
            <a:schemeClr val="bg1"/>
          </a:solidFill>
        </p:spPr>
        <p:txBody>
          <a:bodyPr wrap="square" rtlCol="0">
            <a:spAutoFit/>
          </a:bodyPr>
          <a:lstStyle/>
          <a:p>
            <a:pPr algn="r"/>
            <a:r>
              <a:rPr lang="es-ES_tradnl" sz="1400" dirty="0"/>
              <a:t>10 años</a:t>
            </a:r>
          </a:p>
        </p:txBody>
      </p:sp>
      <p:sp>
        <p:nvSpPr>
          <p:cNvPr id="18" name="TextBox 17"/>
          <p:cNvSpPr txBox="1"/>
          <p:nvPr/>
        </p:nvSpPr>
        <p:spPr>
          <a:xfrm>
            <a:off x="3751768" y="6211445"/>
            <a:ext cx="755856" cy="307777"/>
          </a:xfrm>
          <a:prstGeom prst="rect">
            <a:avLst/>
          </a:prstGeom>
          <a:solidFill>
            <a:schemeClr val="bg1"/>
          </a:solidFill>
        </p:spPr>
        <p:txBody>
          <a:bodyPr wrap="square" rtlCol="0">
            <a:spAutoFit/>
          </a:bodyPr>
          <a:lstStyle/>
          <a:p>
            <a:pPr algn="r"/>
            <a:r>
              <a:rPr lang="es-ES_tradnl" sz="1400" dirty="0"/>
              <a:t>20 años</a:t>
            </a:r>
          </a:p>
        </p:txBody>
      </p:sp>
      <p:sp>
        <p:nvSpPr>
          <p:cNvPr id="19" name="TextBox 18"/>
          <p:cNvSpPr txBox="1"/>
          <p:nvPr/>
        </p:nvSpPr>
        <p:spPr>
          <a:xfrm>
            <a:off x="4842144" y="6217567"/>
            <a:ext cx="755856" cy="307777"/>
          </a:xfrm>
          <a:prstGeom prst="rect">
            <a:avLst/>
          </a:prstGeom>
          <a:solidFill>
            <a:schemeClr val="bg1"/>
          </a:solidFill>
        </p:spPr>
        <p:txBody>
          <a:bodyPr wrap="square" rtlCol="0">
            <a:spAutoFit/>
          </a:bodyPr>
          <a:lstStyle/>
          <a:p>
            <a:pPr algn="r"/>
            <a:r>
              <a:rPr lang="es-ES_tradnl" sz="1400" dirty="0"/>
              <a:t>30 años</a:t>
            </a:r>
          </a:p>
        </p:txBody>
      </p:sp>
      <p:sp>
        <p:nvSpPr>
          <p:cNvPr id="20" name="TextBox 19"/>
          <p:cNvSpPr txBox="1"/>
          <p:nvPr/>
        </p:nvSpPr>
        <p:spPr>
          <a:xfrm>
            <a:off x="6011916" y="6195840"/>
            <a:ext cx="755856" cy="307777"/>
          </a:xfrm>
          <a:prstGeom prst="rect">
            <a:avLst/>
          </a:prstGeom>
          <a:solidFill>
            <a:schemeClr val="bg1"/>
          </a:solidFill>
        </p:spPr>
        <p:txBody>
          <a:bodyPr wrap="square" rtlCol="0">
            <a:spAutoFit/>
          </a:bodyPr>
          <a:lstStyle/>
          <a:p>
            <a:pPr algn="r"/>
            <a:r>
              <a:rPr lang="es-ES_tradnl" sz="1400" dirty="0"/>
              <a:t>40 años</a:t>
            </a:r>
          </a:p>
        </p:txBody>
      </p:sp>
    </p:spTree>
    <p:extLst>
      <p:ext uri="{BB962C8B-B14F-4D97-AF65-F5344CB8AC3E}">
        <p14:creationId xmlns:p14="http://schemas.microsoft.com/office/powerpoint/2010/main" val="2640642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454372"/>
          </a:xfrm>
        </p:spPr>
        <p:txBody>
          <a:bodyPr>
            <a:normAutofit/>
          </a:bodyPr>
          <a:lstStyle/>
          <a:p>
            <a:r>
              <a:rPr lang="es-ES_tradnl" dirty="0"/>
              <a:t>Ejemplo de CCV: Cubierta</a:t>
            </a:r>
          </a:p>
        </p:txBody>
      </p:sp>
      <p:graphicFrame>
        <p:nvGraphicFramePr>
          <p:cNvPr id="4" name="Content Placeholder 3"/>
          <p:cNvGraphicFramePr>
            <a:graphicFrameLocks noGrp="1"/>
          </p:cNvGraphicFramePr>
          <p:nvPr>
            <p:ph idx="1"/>
          </p:nvPr>
        </p:nvGraphicFramePr>
        <p:xfrm>
          <a:off x="3575050" y="273050"/>
          <a:ext cx="5111750" cy="585311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half" idx="2"/>
          </p:nvPr>
        </p:nvSpPr>
        <p:spPr>
          <a:xfrm>
            <a:off x="323528" y="764704"/>
            <a:ext cx="3213993" cy="5217052"/>
          </a:xfrm>
        </p:spPr>
        <p:txBody>
          <a:bodyPr>
            <a:noAutofit/>
          </a:bodyPr>
          <a:lstStyle/>
          <a:p>
            <a:pPr algn="just"/>
            <a:r>
              <a:rPr lang="es-ES_tradnl" sz="1800" dirty="0"/>
              <a:t>Comparación de costes para un acero al carbono galvanizado de 0.6 mm y un acero inoxidable grado 1.4401 de 0.4 mm: Debido a las propiedades mecánicas del acero inoxidable, puede reducirse el espesor a 0.5 o 0.4 mm, lo que supone una reducción de peso (3.2 kg/m² para el acero al carbono con recubrimiento de 0.7 mm). Mientras que el acero al carbono recubierto tiene una vida útil de entre 15 a 20 años, la vida de servicio de cubiertas de acero inoxidable es generalmente la misma que la del edificio</a:t>
            </a:r>
            <a:r>
              <a:rPr lang="fr-BE" sz="1800" dirty="0"/>
              <a:t>.</a:t>
            </a:r>
          </a:p>
        </p:txBody>
      </p:sp>
      <p:sp>
        <p:nvSpPr>
          <p:cNvPr id="3" name="Slide Number Placeholder 2"/>
          <p:cNvSpPr>
            <a:spLocks noGrp="1"/>
          </p:cNvSpPr>
          <p:nvPr>
            <p:ph type="sldNum" sz="quarter" idx="12"/>
          </p:nvPr>
        </p:nvSpPr>
        <p:spPr/>
        <p:txBody>
          <a:bodyPr/>
          <a:lstStyle/>
          <a:p>
            <a:fld id="{BF73EC7F-79ED-4C17-9829-92AE53B2AB65}" type="slidenum">
              <a:rPr lang="fr-BE" smtClean="0"/>
              <a:t>36</a:t>
            </a:fld>
            <a:endParaRPr lang="fr-BE"/>
          </a:p>
        </p:txBody>
      </p:sp>
      <p:sp>
        <p:nvSpPr>
          <p:cNvPr id="6" name="TextBox 5"/>
          <p:cNvSpPr txBox="1"/>
          <p:nvPr/>
        </p:nvSpPr>
        <p:spPr>
          <a:xfrm>
            <a:off x="4788024" y="5723964"/>
            <a:ext cx="1296144" cy="646331"/>
          </a:xfrm>
          <a:prstGeom prst="rect">
            <a:avLst/>
          </a:prstGeom>
          <a:solidFill>
            <a:schemeClr val="bg1"/>
          </a:solidFill>
        </p:spPr>
        <p:txBody>
          <a:bodyPr wrap="square" rtlCol="0">
            <a:spAutoFit/>
          </a:bodyPr>
          <a:lstStyle/>
          <a:p>
            <a:r>
              <a:rPr lang="es-ES_tradnl" dirty="0"/>
              <a:t>Acero al carbono</a:t>
            </a:r>
          </a:p>
        </p:txBody>
      </p:sp>
      <p:sp>
        <p:nvSpPr>
          <p:cNvPr id="7" name="TextBox 6"/>
          <p:cNvSpPr txBox="1"/>
          <p:nvPr/>
        </p:nvSpPr>
        <p:spPr>
          <a:xfrm>
            <a:off x="6372200" y="5723964"/>
            <a:ext cx="1872208" cy="369332"/>
          </a:xfrm>
          <a:prstGeom prst="rect">
            <a:avLst/>
          </a:prstGeom>
          <a:solidFill>
            <a:schemeClr val="bg1"/>
          </a:solidFill>
        </p:spPr>
        <p:txBody>
          <a:bodyPr wrap="square" rtlCol="0">
            <a:spAutoFit/>
          </a:bodyPr>
          <a:lstStyle/>
          <a:p>
            <a:r>
              <a:rPr lang="es-ES_tradnl" dirty="0"/>
              <a:t>Acero inoxidable</a:t>
            </a:r>
          </a:p>
        </p:txBody>
      </p:sp>
      <p:sp>
        <p:nvSpPr>
          <p:cNvPr id="8" name="TextBox 7"/>
          <p:cNvSpPr txBox="1"/>
          <p:nvPr/>
        </p:nvSpPr>
        <p:spPr>
          <a:xfrm>
            <a:off x="3563888" y="5229200"/>
            <a:ext cx="1872208" cy="338554"/>
          </a:xfrm>
          <a:prstGeom prst="rect">
            <a:avLst/>
          </a:prstGeom>
          <a:solidFill>
            <a:schemeClr val="bg1"/>
          </a:solidFill>
        </p:spPr>
        <p:txBody>
          <a:bodyPr wrap="square" rtlCol="0">
            <a:spAutoFit/>
          </a:bodyPr>
          <a:lstStyle/>
          <a:p>
            <a:r>
              <a:rPr lang="es-ES_tradnl" sz="1600" dirty="0"/>
              <a:t>Coste del material</a:t>
            </a:r>
          </a:p>
        </p:txBody>
      </p:sp>
      <p:sp>
        <p:nvSpPr>
          <p:cNvPr id="9" name="TextBox 8"/>
          <p:cNvSpPr txBox="1"/>
          <p:nvPr/>
        </p:nvSpPr>
        <p:spPr>
          <a:xfrm>
            <a:off x="5279454" y="5229200"/>
            <a:ext cx="2017688" cy="338554"/>
          </a:xfrm>
          <a:prstGeom prst="rect">
            <a:avLst/>
          </a:prstGeom>
          <a:solidFill>
            <a:schemeClr val="bg1"/>
          </a:solidFill>
        </p:spPr>
        <p:txBody>
          <a:bodyPr wrap="square" rtlCol="0">
            <a:spAutoFit/>
          </a:bodyPr>
          <a:lstStyle/>
          <a:p>
            <a:r>
              <a:rPr lang="es-ES_tradnl" sz="1600" dirty="0"/>
              <a:t>Coste de instalación</a:t>
            </a:r>
          </a:p>
        </p:txBody>
      </p:sp>
      <p:sp>
        <p:nvSpPr>
          <p:cNvPr id="10" name="TextBox 9"/>
          <p:cNvSpPr txBox="1"/>
          <p:nvPr/>
        </p:nvSpPr>
        <p:spPr>
          <a:xfrm>
            <a:off x="7140500" y="5220489"/>
            <a:ext cx="1655837" cy="584775"/>
          </a:xfrm>
          <a:prstGeom prst="rect">
            <a:avLst/>
          </a:prstGeom>
          <a:solidFill>
            <a:schemeClr val="bg1"/>
          </a:solidFill>
        </p:spPr>
        <p:txBody>
          <a:bodyPr wrap="square" rtlCol="0">
            <a:spAutoFit/>
          </a:bodyPr>
          <a:lstStyle/>
          <a:p>
            <a:pPr algn="ctr"/>
            <a:r>
              <a:rPr lang="es-ES_tradnl" sz="1600" dirty="0"/>
              <a:t>Coste del Ciclo </a:t>
            </a:r>
          </a:p>
          <a:p>
            <a:pPr algn="ctr"/>
            <a:r>
              <a:rPr lang="es-ES_tradnl" sz="1600" dirty="0"/>
              <a:t>de Vida</a:t>
            </a:r>
          </a:p>
        </p:txBody>
      </p:sp>
    </p:spTree>
    <p:extLst>
      <p:ext uri="{BB962C8B-B14F-4D97-AF65-F5344CB8AC3E}">
        <p14:creationId xmlns:p14="http://schemas.microsoft.com/office/powerpoint/2010/main" val="2588438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es-ES_tradnl" sz="2800" dirty="0"/>
              <a:t>Arquitectura en Acero Inoxidable Eterna</a:t>
            </a:r>
            <a:r>
              <a:rPr lang="es-ES_tradnl" sz="2800" baseline="30000" dirty="0"/>
              <a:t>43</a:t>
            </a:r>
          </a:p>
        </p:txBody>
      </p:sp>
      <p:graphicFrame>
        <p:nvGraphicFramePr>
          <p:cNvPr id="6" name="Content Placeholder 5"/>
          <p:cNvGraphicFramePr>
            <a:graphicFrameLocks noGrp="1"/>
          </p:cNvGraphicFramePr>
          <p:nvPr>
            <p:ph idx="1"/>
          </p:nvPr>
        </p:nvGraphicFramePr>
        <p:xfrm>
          <a:off x="457200" y="857418"/>
          <a:ext cx="8229600" cy="5759544"/>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2088232">
                <a:tc>
                  <a:txBody>
                    <a:bodyPr/>
                    <a:lstStyle/>
                    <a:p>
                      <a:endParaRPr lang="fr-BE"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BE"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BE" sz="16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811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noProof="0" dirty="0">
                          <a:solidFill>
                            <a:schemeClr val="tx1"/>
                          </a:solidFill>
                          <a:cs typeface="Arial" pitchFamily="34" charset="0"/>
                        </a:rPr>
                        <a:t>Hotel </a:t>
                      </a:r>
                      <a:r>
                        <a:rPr lang="es-ES_tradnl" sz="1600" noProof="0" dirty="0" err="1">
                          <a:solidFill>
                            <a:schemeClr val="tx1"/>
                          </a:solidFill>
                          <a:cs typeface="Arial" pitchFamily="34" charset="0"/>
                        </a:rPr>
                        <a:t>Savoy</a:t>
                      </a:r>
                      <a:r>
                        <a:rPr lang="es-ES_tradnl" sz="1600" noProof="0" dirty="0">
                          <a:solidFill>
                            <a:schemeClr val="tx1"/>
                          </a:solidFill>
                          <a:cs typeface="Arial" pitchFamily="34" charset="0"/>
                        </a:rPr>
                        <a:t>, Londres, 1929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noProof="0" dirty="0">
                          <a:solidFill>
                            <a:schemeClr val="tx1"/>
                          </a:solidFill>
                          <a:cs typeface="Arial" pitchFamily="34" charset="0"/>
                        </a:rPr>
                        <a:t>Edificio</a:t>
                      </a:r>
                      <a:r>
                        <a:rPr lang="es-ES_tradnl" sz="1600" baseline="0" noProof="0" dirty="0">
                          <a:solidFill>
                            <a:schemeClr val="tx1"/>
                          </a:solidFill>
                          <a:cs typeface="Arial" pitchFamily="34" charset="0"/>
                        </a:rPr>
                        <a:t> </a:t>
                      </a:r>
                      <a:r>
                        <a:rPr lang="es-ES_tradnl" sz="1600" noProof="0" dirty="0" err="1">
                          <a:solidFill>
                            <a:schemeClr val="tx1"/>
                          </a:solidFill>
                          <a:cs typeface="Arial" pitchFamily="34" charset="0"/>
                        </a:rPr>
                        <a:t>Empire</a:t>
                      </a:r>
                      <a:r>
                        <a:rPr lang="es-ES_tradnl" sz="1600" noProof="0" dirty="0">
                          <a:solidFill>
                            <a:schemeClr val="tx1"/>
                          </a:solidFill>
                          <a:cs typeface="Arial" pitchFamily="34" charset="0"/>
                        </a:rPr>
                        <a:t> </a:t>
                      </a:r>
                      <a:r>
                        <a:rPr lang="es-ES_tradnl" sz="1600" noProof="0" dirty="0" err="1">
                          <a:solidFill>
                            <a:schemeClr val="tx1"/>
                          </a:solidFill>
                          <a:cs typeface="Arial" pitchFamily="34" charset="0"/>
                        </a:rPr>
                        <a:t>State</a:t>
                      </a:r>
                      <a:r>
                        <a:rPr lang="es-ES_tradnl" sz="1600" noProof="0" dirty="0">
                          <a:solidFill>
                            <a:schemeClr val="tx1"/>
                          </a:solidFill>
                          <a:cs typeface="Arial" pitchFamily="34" charset="0"/>
                        </a:rPr>
                        <a:t>, Nueva York, 1931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noProof="0" dirty="0">
                          <a:solidFill>
                            <a:schemeClr val="tx1"/>
                          </a:solidFill>
                          <a:cs typeface="Arial" pitchFamily="34" charset="0"/>
                        </a:rPr>
                        <a:t>Edificio</a:t>
                      </a:r>
                      <a:r>
                        <a:rPr lang="es-ES_tradnl" sz="1600" baseline="0" noProof="0" dirty="0">
                          <a:solidFill>
                            <a:schemeClr val="tx1"/>
                          </a:solidFill>
                          <a:cs typeface="Arial" pitchFamily="34" charset="0"/>
                        </a:rPr>
                        <a:t> </a:t>
                      </a:r>
                      <a:r>
                        <a:rPr lang="es-ES_tradnl" sz="1600" noProof="0" dirty="0">
                          <a:solidFill>
                            <a:schemeClr val="tx1"/>
                          </a:solidFill>
                          <a:cs typeface="Arial" pitchFamily="34" charset="0"/>
                        </a:rPr>
                        <a:t>Chrysler, Nueva York, 1930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069635">
                <a:tc>
                  <a:txBody>
                    <a:bodyPr/>
                    <a:lstStyle/>
                    <a:p>
                      <a:endParaRPr lang="fr-BE" sz="16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BE"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BE"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020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noProof="0" dirty="0">
                          <a:solidFill>
                            <a:schemeClr val="tx1"/>
                          </a:solidFill>
                          <a:cs typeface="Arial" pitchFamily="34" charset="0"/>
                        </a:rPr>
                        <a:t>Pasarela Hélice, Singapur, 2011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noProof="0" dirty="0">
                          <a:solidFill>
                            <a:schemeClr val="tx1"/>
                          </a:solidFill>
                          <a:cs typeface="Arial" pitchFamily="34" charset="0"/>
                        </a:rPr>
                        <a:t>Torres </a:t>
                      </a:r>
                      <a:r>
                        <a:rPr lang="es-ES_tradnl" sz="1600" noProof="0" dirty="0" err="1">
                          <a:solidFill>
                            <a:schemeClr val="tx1"/>
                          </a:solidFill>
                          <a:cs typeface="Arial" pitchFamily="34" charset="0"/>
                        </a:rPr>
                        <a:t>Petronas</a:t>
                      </a:r>
                      <a:r>
                        <a:rPr lang="es-ES_tradnl" sz="1600" noProof="0" dirty="0">
                          <a:solidFill>
                            <a:schemeClr val="tx1"/>
                          </a:solidFill>
                          <a:cs typeface="Arial" pitchFamily="34" charset="0"/>
                        </a:rPr>
                        <a:t>,</a:t>
                      </a:r>
                      <a:r>
                        <a:rPr lang="es-ES_tradnl" sz="1600" baseline="0" noProof="0" dirty="0">
                          <a:solidFill>
                            <a:schemeClr val="tx1"/>
                          </a:solidFill>
                          <a:cs typeface="Arial" pitchFamily="34" charset="0"/>
                        </a:rPr>
                        <a:t> Kuala Lumpur</a:t>
                      </a:r>
                      <a:endParaRPr lang="es-ES_tradnl" sz="1600" noProof="0" dirty="0">
                        <a:solidFill>
                          <a:schemeClr val="tx1"/>
                        </a:solidFill>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noProof="0" dirty="0">
                          <a:solidFill>
                            <a:schemeClr val="tx1"/>
                          </a:solidFill>
                          <a:cs typeface="Arial" pitchFamily="34" charset="0"/>
                        </a:rPr>
                        <a:t>Cloud </a:t>
                      </a:r>
                      <a:r>
                        <a:rPr lang="es-ES_tradnl" sz="1600" noProof="0" dirty="0" err="1">
                          <a:solidFill>
                            <a:schemeClr val="tx1"/>
                          </a:solidFill>
                          <a:cs typeface="Arial" pitchFamily="34" charset="0"/>
                        </a:rPr>
                        <a:t>Gate</a:t>
                      </a:r>
                      <a:r>
                        <a:rPr lang="es-ES_tradnl" sz="1600" noProof="0" dirty="0">
                          <a:solidFill>
                            <a:schemeClr val="tx1"/>
                          </a:solidFill>
                          <a:cs typeface="Arial" pitchFamily="34" charset="0"/>
                        </a:rPr>
                        <a:t> “</a:t>
                      </a:r>
                      <a:r>
                        <a:rPr lang="es-ES_tradnl" sz="1600" noProof="0" dirty="0" err="1">
                          <a:solidFill>
                            <a:schemeClr val="tx1"/>
                          </a:solidFill>
                          <a:cs typeface="Arial" pitchFamily="34" charset="0"/>
                        </a:rPr>
                        <a:t>Jelly</a:t>
                      </a:r>
                      <a:r>
                        <a:rPr lang="es-ES_tradnl" sz="1600" noProof="0" dirty="0">
                          <a:solidFill>
                            <a:schemeClr val="tx1"/>
                          </a:solidFill>
                          <a:cs typeface="Arial" pitchFamily="34" charset="0"/>
                        </a:rPr>
                        <a:t> </a:t>
                      </a:r>
                      <a:r>
                        <a:rPr lang="es-ES_tradnl" sz="1600" noProof="0" dirty="0" err="1">
                          <a:solidFill>
                            <a:schemeClr val="tx1"/>
                          </a:solidFill>
                          <a:cs typeface="Arial" pitchFamily="34" charset="0"/>
                        </a:rPr>
                        <a:t>Bean</a:t>
                      </a:r>
                      <a:r>
                        <a:rPr lang="es-ES_tradnl" sz="1600" noProof="0" dirty="0">
                          <a:solidFill>
                            <a:schemeClr val="tx1"/>
                          </a:solidFill>
                          <a:cs typeface="Arial" pitchFamily="34" charset="0"/>
                        </a:rPr>
                        <a:t>”, Chicago, 2008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7" name="Picture 2" descr="http://www.hotelable.com/blog/wp-content/uploads/Savoy-Hotel-Lond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944809"/>
            <a:ext cx="2592000" cy="1944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8" name="Picture 4" descr="http://3.bp.blogspot.com/-m8KWss_4RbI/TvUCoRRpfVI/AAAAAAAAPI8/t_KPr94BydU/s1600/_DSC_270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381037" y="944809"/>
            <a:ext cx="1575339" cy="1944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9" name="Picture 8" descr="http://www.globeholidays.net/United_States/New_York/Media/Empire_State_Building.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703794" y="944809"/>
            <a:ext cx="1588286" cy="1944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1" name="Picture 12" descr="http://2.bp.blogspot.com/_9TkN8z2ZoKo/S_a_lAOxgjI/AAAAAAAABRM/Vv65aFUblRI/s1600/P5022665+-+Helix+Bridg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552" y="3501008"/>
            <a:ext cx="2592000" cy="1944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2" name="Picture 14" descr="http://i.telegraph.co.uk/multimedia/archive/01608/cloud_1608986a.jpg"/>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6012160" y="3573232"/>
            <a:ext cx="2592000" cy="1944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F73EC7F-79ED-4C17-9829-92AE53B2AB65}" type="slidenum">
              <a:rPr lang="fr-BE" smtClean="0">
                <a:solidFill>
                  <a:schemeClr val="tx1"/>
                </a:solidFill>
              </a:rPr>
              <a:t>37</a:t>
            </a:fld>
            <a:endParaRPr lang="fr-BE">
              <a:solidFill>
                <a:schemeClr val="tx1"/>
              </a:solidFill>
            </a:endParaRPr>
          </a:p>
        </p:txBody>
      </p:sp>
      <p:pic>
        <p:nvPicPr>
          <p:cNvPr id="1028" name="Picture 4" descr="https://encrypted-tbn1.gstatic.com/images?q=tbn:ANd9GcRXtwukYA-kC95j80sUjPNpZ5NJqPPUBByMpkgottk7MQSmMC-ptw"/>
          <p:cNvPicPr>
            <a:picLocks noChangeAspect="1" noChangeArrowheads="1"/>
          </p:cNvPicPr>
          <p:nvPr/>
        </p:nvPicPr>
        <p:blipFill rotWithShape="1">
          <a:blip r:embed="rId8">
            <a:extLst>
              <a:ext uri="{28A0092B-C50C-407E-A947-70E740481C1C}">
                <a14:useLocalDpi xmlns:a14="http://schemas.microsoft.com/office/drawing/2010/main" val="0"/>
              </a:ext>
            </a:extLst>
          </a:blip>
          <a:srcRect r="7693"/>
          <a:stretch/>
        </p:blipFill>
        <p:spPr bwMode="auto">
          <a:xfrm>
            <a:off x="3276084" y="3491841"/>
            <a:ext cx="2592060" cy="2103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358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173"/>
          </a:xfrm>
        </p:spPr>
        <p:txBody>
          <a:bodyPr>
            <a:normAutofit/>
          </a:bodyPr>
          <a:lstStyle/>
          <a:p>
            <a:r>
              <a:rPr lang="es-ES_tradnl" sz="3200" dirty="0"/>
              <a:t>Comparación del Coste de Ciclo de Vida </a:t>
            </a:r>
            <a:r>
              <a:rPr lang="fr-BE" sz="2400" baseline="30000" dirty="0"/>
              <a:t>36, 37, 38, 39, 40</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6116367"/>
              </p:ext>
            </p:extLst>
          </p:nvPr>
        </p:nvGraphicFramePr>
        <p:xfrm>
          <a:off x="467544" y="1268760"/>
          <a:ext cx="8229600" cy="5217160"/>
        </p:xfrm>
        <a:graphic>
          <a:graphicData uri="http://schemas.openxmlformats.org/drawingml/2006/table">
            <a:tbl>
              <a:tblPr firstRow="1" bandRow="1">
                <a:tableStyleId>{9DCAF9ED-07DC-4A11-8D7F-57B35C25682E}</a:tableStyleId>
              </a:tblPr>
              <a:tblGrid>
                <a:gridCol w="1738536">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2890664">
                  <a:extLst>
                    <a:ext uri="{9D8B030D-6E8A-4147-A177-3AD203B41FA5}">
                      <a16:colId xmlns:a16="http://schemas.microsoft.com/office/drawing/2014/main" val="20004"/>
                    </a:ext>
                  </a:extLst>
                </a:gridCol>
              </a:tblGrid>
              <a:tr h="370840">
                <a:tc>
                  <a:txBody>
                    <a:bodyPr/>
                    <a:lstStyle/>
                    <a:p>
                      <a:r>
                        <a:rPr lang="es-ES_tradnl" noProof="0" dirty="0"/>
                        <a:t>Monumento</a:t>
                      </a:r>
                    </a:p>
                  </a:txBody>
                  <a:tcPr/>
                </a:tc>
                <a:tc>
                  <a:txBody>
                    <a:bodyPr/>
                    <a:lstStyle/>
                    <a:p>
                      <a:r>
                        <a:rPr lang="es-ES_tradnl" noProof="0" dirty="0"/>
                        <a:t>Finalizado</a:t>
                      </a:r>
                    </a:p>
                  </a:txBody>
                  <a:tcPr/>
                </a:tc>
                <a:tc>
                  <a:txBody>
                    <a:bodyPr/>
                    <a:lstStyle/>
                    <a:p>
                      <a:r>
                        <a:rPr lang="es-ES_tradnl" noProof="0" dirty="0"/>
                        <a:t>Material</a:t>
                      </a:r>
                    </a:p>
                  </a:txBody>
                  <a:tcPr/>
                </a:tc>
                <a:tc>
                  <a:txBody>
                    <a:bodyPr/>
                    <a:lstStyle/>
                    <a:p>
                      <a:r>
                        <a:rPr lang="es-ES_tradnl" noProof="0" dirty="0"/>
                        <a:t>Altura</a:t>
                      </a:r>
                    </a:p>
                  </a:txBody>
                  <a:tcPr/>
                </a:tc>
                <a:tc>
                  <a:txBody>
                    <a:bodyPr/>
                    <a:lstStyle/>
                    <a:p>
                      <a:r>
                        <a:rPr lang="es-ES_tradnl" noProof="0" dirty="0"/>
                        <a:t>Mantenimiento</a:t>
                      </a:r>
                    </a:p>
                  </a:txBody>
                  <a:tcPr/>
                </a:tc>
                <a:extLst>
                  <a:ext uri="{0D108BD9-81ED-4DB2-BD59-A6C34878D82A}">
                    <a16:rowId xmlns:a16="http://schemas.microsoft.com/office/drawing/2014/main" val="10000"/>
                  </a:ext>
                </a:extLst>
              </a:tr>
              <a:tr h="370840">
                <a:tc>
                  <a:txBody>
                    <a:bodyPr/>
                    <a:lstStyle/>
                    <a:p>
                      <a:r>
                        <a:rPr lang="es-ES_tradnl" noProof="0" dirty="0"/>
                        <a:t>Torre Eiffel – París</a:t>
                      </a:r>
                    </a:p>
                    <a:p>
                      <a:endParaRPr lang="es-ES_tradnl" noProof="0" dirty="0"/>
                    </a:p>
                  </a:txBody>
                  <a:tcPr/>
                </a:tc>
                <a:tc>
                  <a:txBody>
                    <a:bodyPr/>
                    <a:lstStyle/>
                    <a:p>
                      <a:r>
                        <a:rPr lang="es-ES_tradnl" noProof="0" dirty="0"/>
                        <a:t>1889</a:t>
                      </a:r>
                    </a:p>
                    <a:p>
                      <a:endParaRPr lang="es-ES_tradnl" noProof="0" dirty="0"/>
                    </a:p>
                    <a:p>
                      <a:endParaRPr lang="es-ES_tradnl" noProof="0" dirty="0"/>
                    </a:p>
                  </a:txBody>
                  <a:tcPr/>
                </a:tc>
                <a:tc>
                  <a:txBody>
                    <a:bodyPr/>
                    <a:lstStyle/>
                    <a:p>
                      <a:r>
                        <a:rPr lang="es-ES_tradnl" noProof="0" dirty="0"/>
                        <a:t>Hierro forjado</a:t>
                      </a:r>
                    </a:p>
                  </a:txBody>
                  <a:tcPr/>
                </a:tc>
                <a:tc>
                  <a:txBody>
                    <a:bodyPr/>
                    <a:lstStyle/>
                    <a:p>
                      <a:r>
                        <a:rPr lang="es-ES_tradnl" noProof="0" dirty="0"/>
                        <a:t>324m</a:t>
                      </a:r>
                    </a:p>
                  </a:txBody>
                  <a:tcPr/>
                </a:tc>
                <a:tc>
                  <a:txBody>
                    <a:bodyPr/>
                    <a:lstStyle/>
                    <a:p>
                      <a:r>
                        <a:rPr lang="es-ES_tradnl" noProof="0" dirty="0"/>
                        <a:t>Cada 7 años. Cada campaña de pintado dura alrededor de un año y medio (15 meses)</a:t>
                      </a:r>
                      <a:r>
                        <a:rPr lang="es-ES_tradnl" baseline="0" noProof="0" dirty="0"/>
                        <a:t>. 50 a 60 toneladas de pintura, 25 pintores, 1500 brochas, 5000 discos de lijado y 1500 conjuntos de ropa de trabajo.</a:t>
                      </a:r>
                      <a:endParaRPr lang="es-ES_tradnl" noProof="0" dirty="0"/>
                    </a:p>
                  </a:txBody>
                  <a:tcPr/>
                </a:tc>
                <a:extLst>
                  <a:ext uri="{0D108BD9-81ED-4DB2-BD59-A6C34878D82A}">
                    <a16:rowId xmlns:a16="http://schemas.microsoft.com/office/drawing/2014/main" val="10001"/>
                  </a:ext>
                </a:extLst>
              </a:tr>
              <a:tr h="370840">
                <a:tc>
                  <a:txBody>
                    <a:bodyPr/>
                    <a:lstStyle/>
                    <a:p>
                      <a:r>
                        <a:rPr lang="es-ES_tradnl" noProof="0" dirty="0"/>
                        <a:t>Edificio Chrysler (Cubierta</a:t>
                      </a:r>
                      <a:r>
                        <a:rPr lang="es-ES_tradnl" baseline="0" noProof="0" dirty="0"/>
                        <a:t> y entrada) – Nueva York</a:t>
                      </a:r>
                    </a:p>
                    <a:p>
                      <a:endParaRPr lang="es-ES_tradnl" baseline="0" noProof="0" dirty="0"/>
                    </a:p>
                    <a:p>
                      <a:endParaRPr lang="es-ES_tradnl" baseline="0" noProof="0" dirty="0"/>
                    </a:p>
                    <a:p>
                      <a:endParaRPr lang="es-ES_tradnl" baseline="0" noProof="0" dirty="0"/>
                    </a:p>
                    <a:p>
                      <a:endParaRPr lang="es-ES_tradnl" baseline="0" noProof="0" dirty="0"/>
                    </a:p>
                    <a:p>
                      <a:endParaRPr lang="es-ES_tradnl" noProof="0" dirty="0"/>
                    </a:p>
                  </a:txBody>
                  <a:tcPr/>
                </a:tc>
                <a:tc>
                  <a:txBody>
                    <a:bodyPr/>
                    <a:lstStyle/>
                    <a:p>
                      <a:r>
                        <a:rPr lang="es-ES_tradnl" noProof="0" dirty="0"/>
                        <a:t>1930</a:t>
                      </a:r>
                    </a:p>
                    <a:p>
                      <a:r>
                        <a:rPr lang="es-ES_tradnl" noProof="0" dirty="0"/>
                        <a:t>(cubierta</a:t>
                      </a:r>
                      <a:r>
                        <a:rPr lang="es-ES_tradnl" baseline="0" noProof="0" dirty="0"/>
                        <a:t> 1929)</a:t>
                      </a:r>
                      <a:endParaRPr lang="es-ES_tradnl" noProof="0" dirty="0"/>
                    </a:p>
                  </a:txBody>
                  <a:tcPr/>
                </a:tc>
                <a:tc>
                  <a:txBody>
                    <a:bodyPr/>
                    <a:lstStyle/>
                    <a:p>
                      <a:r>
                        <a:rPr lang="es-ES_tradnl" noProof="0" dirty="0"/>
                        <a:t>Acero inoxidable </a:t>
                      </a:r>
                      <a:r>
                        <a:rPr lang="es-ES_tradnl" noProof="0" dirty="0" err="1"/>
                        <a:t>austenítico</a:t>
                      </a:r>
                      <a:r>
                        <a:rPr lang="es-ES_tradnl" noProof="0" dirty="0"/>
                        <a:t> (302)</a:t>
                      </a:r>
                    </a:p>
                  </a:txBody>
                  <a:tcPr/>
                </a:tc>
                <a:tc>
                  <a:txBody>
                    <a:bodyPr/>
                    <a:lstStyle/>
                    <a:p>
                      <a:r>
                        <a:rPr lang="es-ES_tradnl" noProof="0" dirty="0"/>
                        <a:t>319m</a:t>
                      </a:r>
                    </a:p>
                  </a:txBody>
                  <a:tcPr/>
                </a:tc>
                <a:tc>
                  <a:txBody>
                    <a:bodyPr/>
                    <a:lstStyle/>
                    <a:p>
                      <a:r>
                        <a:rPr lang="es-ES_tradnl" noProof="0" dirty="0"/>
                        <a:t>Dos veces en 1951, 1961.</a:t>
                      </a:r>
                      <a:r>
                        <a:rPr lang="es-ES_tradnl" baseline="0" noProof="0" dirty="0"/>
                        <a:t> Se desconoce la solución para el lavado de 1961. En 1995 se empleó un detergente suave, un </a:t>
                      </a:r>
                      <a:r>
                        <a:rPr lang="es-ES_tradnl" baseline="0" noProof="0" dirty="0" err="1"/>
                        <a:t>desengrasador</a:t>
                      </a:r>
                      <a:r>
                        <a:rPr lang="es-ES_tradnl" baseline="0" noProof="0" dirty="0"/>
                        <a:t> y un abrasivo.</a:t>
                      </a:r>
                      <a:endParaRPr lang="es-ES_tradnl" noProof="0" dirty="0"/>
                    </a:p>
                  </a:txBody>
                  <a:tcPr/>
                </a:tc>
                <a:extLst>
                  <a:ext uri="{0D108BD9-81ED-4DB2-BD59-A6C34878D82A}">
                    <a16:rowId xmlns:a16="http://schemas.microsoft.com/office/drawing/2014/main" val="10002"/>
                  </a:ext>
                </a:extLst>
              </a:tr>
            </a:tbl>
          </a:graphicData>
        </a:graphic>
      </p:graphicFrame>
      <p:pic>
        <p:nvPicPr>
          <p:cNvPr id="5" name="Picture 14" descr="http://t3.gstatic.com/images?q=tbn:ANd9GcSISTfpsN2fANpBCzIlIj3_scvXR6LDLkQ_ouuuh_UhPsoOJJk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04118" y="2276872"/>
            <a:ext cx="871538" cy="12164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Grafik 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4118" y="5085184"/>
            <a:ext cx="945573" cy="1312920"/>
          </a:xfrm>
          <a:prstGeom prst="rect">
            <a:avLst/>
          </a:prstGeom>
          <a:ln>
            <a:solidFill>
              <a:schemeClr val="tx1"/>
            </a:solidFill>
          </a:ln>
        </p:spPr>
      </p:pic>
      <p:pic>
        <p:nvPicPr>
          <p:cNvPr id="7" name="Picture 16" descr="http://www.tour-eiffel.net/wp-content/uploads/2012/12/peinture-tour-eiffe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2648" y="2276872"/>
            <a:ext cx="1087224" cy="7920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Grafik 14"/>
          <p:cNvPicPr>
            <a:picLocks noChangeAspect="1"/>
          </p:cNvPicPr>
          <p:nvPr/>
        </p:nvPicPr>
        <p:blipFill rotWithShape="1">
          <a:blip r:embed="rId6" cstate="print">
            <a:extLst>
              <a:ext uri="{28A0092B-C50C-407E-A947-70E740481C1C}">
                <a14:useLocalDpi xmlns:a14="http://schemas.microsoft.com/office/drawing/2010/main" val="0"/>
              </a:ext>
            </a:extLst>
          </a:blip>
          <a:srcRect t="11288"/>
          <a:stretch/>
        </p:blipFill>
        <p:spPr>
          <a:xfrm>
            <a:off x="2123728" y="5085184"/>
            <a:ext cx="1087224" cy="824889"/>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BF73EC7F-79ED-4C17-9829-92AE53B2AB65}" type="slidenum">
              <a:rPr lang="fr-BE" smtClean="0"/>
              <a:t>38</a:t>
            </a:fld>
            <a:endParaRPr lang="fr-BE"/>
          </a:p>
        </p:txBody>
      </p:sp>
    </p:spTree>
    <p:extLst>
      <p:ext uri="{BB962C8B-B14F-4D97-AF65-F5344CB8AC3E}">
        <p14:creationId xmlns:p14="http://schemas.microsoft.com/office/powerpoint/2010/main" val="3374712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229600" cy="864096"/>
          </a:xfrm>
        </p:spPr>
        <p:txBody>
          <a:bodyPr>
            <a:normAutofit fontScale="90000"/>
          </a:bodyPr>
          <a:lstStyle/>
          <a:p>
            <a:r>
              <a:rPr lang="es-ES_tradnl" sz="3100" dirty="0"/>
              <a:t>Qué hace al Acero Inoxidable </a:t>
            </a:r>
            <a:r>
              <a:rPr lang="es-ES_tradnl" sz="3100" b="1" dirty="0"/>
              <a:t>“Verde”</a:t>
            </a:r>
            <a:r>
              <a:rPr lang="es-ES_tradnl" sz="3100" dirty="0"/>
              <a:t>?</a:t>
            </a:r>
            <a:br>
              <a:rPr lang="es-ES_tradnl" sz="2800" dirty="0"/>
            </a:br>
            <a:r>
              <a:rPr lang="es-ES_tradnl" sz="2800" dirty="0"/>
              <a:t>Evaluación medioambiental del Acero Inoxidable</a:t>
            </a:r>
            <a:r>
              <a:rPr lang="es-ES_tradnl" sz="2400" baseline="50000" dirty="0"/>
              <a:t>41</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52725207"/>
              </p:ext>
            </p:extLst>
          </p:nvPr>
        </p:nvGraphicFramePr>
        <p:xfrm>
          <a:off x="518864" y="908720"/>
          <a:ext cx="8229600" cy="5909274"/>
        </p:xfrm>
        <a:graphic>
          <a:graphicData uri="http://schemas.openxmlformats.org/drawingml/2006/table">
            <a:tbl>
              <a:tblPr bandRow="1">
                <a:tableStyleId>{1E171933-4619-4E11-9A3F-F7608DF75F80}</a:tableStyleId>
              </a:tblPr>
              <a:tblGrid>
                <a:gridCol w="3538736">
                  <a:extLst>
                    <a:ext uri="{9D8B030D-6E8A-4147-A177-3AD203B41FA5}">
                      <a16:colId xmlns:a16="http://schemas.microsoft.com/office/drawing/2014/main" val="20000"/>
                    </a:ext>
                  </a:extLst>
                </a:gridCol>
                <a:gridCol w="4690864">
                  <a:extLst>
                    <a:ext uri="{9D8B030D-6E8A-4147-A177-3AD203B41FA5}">
                      <a16:colId xmlns:a16="http://schemas.microsoft.com/office/drawing/2014/main" val="20001"/>
                    </a:ext>
                  </a:extLst>
                </a:gridCol>
              </a:tblGrid>
              <a:tr h="356502">
                <a:tc>
                  <a:txBody>
                    <a:bodyPr/>
                    <a:lstStyle/>
                    <a:p>
                      <a:r>
                        <a:rPr lang="es-ES_tradnl" sz="1300" noProof="0" dirty="0">
                          <a:solidFill>
                            <a:schemeClr val="tx1"/>
                          </a:solidFill>
                        </a:rPr>
                        <a:t>¿Cuál es el contenido</a:t>
                      </a:r>
                      <a:r>
                        <a:rPr lang="es-ES_tradnl" sz="1300" baseline="0" noProof="0" dirty="0">
                          <a:solidFill>
                            <a:schemeClr val="tx1"/>
                          </a:solidFill>
                        </a:rPr>
                        <a:t> de material reciclado?</a:t>
                      </a:r>
                      <a:endParaRPr lang="es-ES_tradnl" sz="1300" noProof="0" dirty="0">
                        <a:solidFill>
                          <a:schemeClr val="tx1"/>
                        </a:solidFill>
                      </a:endParaRPr>
                    </a:p>
                  </a:txBody>
                  <a:tcPr/>
                </a:tc>
                <a:tc>
                  <a:txBody>
                    <a:bodyPr/>
                    <a:lstStyle/>
                    <a:p>
                      <a:r>
                        <a:rPr lang="es-ES_tradnl" sz="1300" noProof="0" dirty="0">
                          <a:solidFill>
                            <a:schemeClr val="tx1"/>
                          </a:solidFill>
                        </a:rPr>
                        <a:t>60%</a:t>
                      </a:r>
                    </a:p>
                  </a:txBody>
                  <a:tcPr/>
                </a:tc>
                <a:extLst>
                  <a:ext uri="{0D108BD9-81ED-4DB2-BD59-A6C34878D82A}">
                    <a16:rowId xmlns:a16="http://schemas.microsoft.com/office/drawing/2014/main" val="10000"/>
                  </a:ext>
                </a:extLst>
              </a:tr>
              <a:tr h="356502">
                <a:tc>
                  <a:txBody>
                    <a:bodyPr/>
                    <a:lstStyle/>
                    <a:p>
                      <a:r>
                        <a:rPr lang="es-ES_tradnl" sz="1300" noProof="0" dirty="0">
                          <a:solidFill>
                            <a:schemeClr val="tx1"/>
                          </a:solidFill>
                        </a:rPr>
                        <a:t>¿Es 100% reciclable?</a:t>
                      </a:r>
                    </a:p>
                  </a:txBody>
                  <a:tcPr/>
                </a:tc>
                <a:tc>
                  <a:txBody>
                    <a:bodyPr/>
                    <a:lstStyle/>
                    <a:p>
                      <a:r>
                        <a:rPr lang="es-ES_tradnl" sz="1300" noProof="0" dirty="0">
                          <a:solidFill>
                            <a:schemeClr val="tx1"/>
                          </a:solidFill>
                        </a:rPr>
                        <a:t>Sí</a:t>
                      </a:r>
                    </a:p>
                  </a:txBody>
                  <a:tcPr/>
                </a:tc>
                <a:extLst>
                  <a:ext uri="{0D108BD9-81ED-4DB2-BD59-A6C34878D82A}">
                    <a16:rowId xmlns:a16="http://schemas.microsoft.com/office/drawing/2014/main" val="10001"/>
                  </a:ext>
                </a:extLst>
              </a:tr>
              <a:tr h="356502">
                <a:tc>
                  <a:txBody>
                    <a:bodyPr/>
                    <a:lstStyle/>
                    <a:p>
                      <a:r>
                        <a:rPr lang="es-ES_tradnl" sz="1300" noProof="0" dirty="0">
                          <a:solidFill>
                            <a:schemeClr val="tx1"/>
                          </a:solidFill>
                        </a:rPr>
                        <a:t>¿Cuenta con una vida útil</a:t>
                      </a:r>
                      <a:r>
                        <a:rPr lang="es-ES_tradnl" sz="1300" baseline="0" noProof="0" dirty="0">
                          <a:solidFill>
                            <a:schemeClr val="tx1"/>
                          </a:solidFill>
                        </a:rPr>
                        <a:t> larga</a:t>
                      </a:r>
                      <a:r>
                        <a:rPr lang="es-ES_tradnl" sz="1300" noProof="0" dirty="0">
                          <a:solidFill>
                            <a:schemeClr val="tx1"/>
                          </a:solidFill>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300" noProof="0" dirty="0">
                          <a:solidFill>
                            <a:schemeClr val="tx1"/>
                          </a:solidFill>
                        </a:rPr>
                        <a:t>Sí (reduce</a:t>
                      </a:r>
                      <a:r>
                        <a:rPr lang="es-ES_tradnl" sz="1300" baseline="0" noProof="0" dirty="0">
                          <a:solidFill>
                            <a:schemeClr val="tx1"/>
                          </a:solidFill>
                        </a:rPr>
                        <a:t> la frecuencia de mantenimiento y colocación</a:t>
                      </a:r>
                      <a:r>
                        <a:rPr lang="es-ES_tradnl" sz="1300" noProof="0" dirty="0">
                          <a:solidFill>
                            <a:schemeClr val="tx1"/>
                          </a:solidFill>
                        </a:rPr>
                        <a:t>)</a:t>
                      </a:r>
                    </a:p>
                  </a:txBody>
                  <a:tcPr/>
                </a:tc>
                <a:extLst>
                  <a:ext uri="{0D108BD9-81ED-4DB2-BD59-A6C34878D82A}">
                    <a16:rowId xmlns:a16="http://schemas.microsoft.com/office/drawing/2014/main" val="10002"/>
                  </a:ext>
                </a:extLst>
              </a:tr>
              <a:tr h="356502">
                <a:tc>
                  <a:txBody>
                    <a:bodyPr/>
                    <a:lstStyle/>
                    <a:p>
                      <a:r>
                        <a:rPr lang="es-ES_tradnl" sz="1300" noProof="0" dirty="0">
                          <a:solidFill>
                            <a:schemeClr val="tx1"/>
                          </a:solidFill>
                        </a:rPr>
                        <a:t>¿Existe contenido reciclado?</a:t>
                      </a:r>
                    </a:p>
                  </a:txBody>
                  <a:tcPr/>
                </a:tc>
                <a:tc>
                  <a:txBody>
                    <a:bodyPr/>
                    <a:lstStyle/>
                    <a:p>
                      <a:r>
                        <a:rPr lang="es-ES_tradnl" sz="1300" noProof="0" dirty="0">
                          <a:solidFill>
                            <a:schemeClr val="tx1"/>
                          </a:solidFill>
                        </a:rPr>
                        <a:t>Sí (tanto post-consumidor como</a:t>
                      </a:r>
                      <a:r>
                        <a:rPr lang="es-ES_tradnl" sz="1300" baseline="0" noProof="0" dirty="0">
                          <a:solidFill>
                            <a:schemeClr val="tx1"/>
                          </a:solidFill>
                        </a:rPr>
                        <a:t> post-industrial)</a:t>
                      </a:r>
                      <a:endParaRPr lang="es-ES_tradnl" sz="1300" noProof="0" dirty="0">
                        <a:solidFill>
                          <a:schemeClr val="tx1"/>
                        </a:solidFill>
                      </a:endParaRPr>
                    </a:p>
                  </a:txBody>
                  <a:tcPr/>
                </a:tc>
                <a:extLst>
                  <a:ext uri="{0D108BD9-81ED-4DB2-BD59-A6C34878D82A}">
                    <a16:rowId xmlns:a16="http://schemas.microsoft.com/office/drawing/2014/main" val="10003"/>
                  </a:ext>
                </a:extLst>
              </a:tr>
              <a:tr h="356502">
                <a:tc>
                  <a:txBody>
                    <a:bodyPr/>
                    <a:lstStyle/>
                    <a:p>
                      <a:r>
                        <a:rPr lang="es-ES_tradnl" sz="1300" noProof="0" dirty="0">
                          <a:solidFill>
                            <a:schemeClr val="tx1"/>
                          </a:solidFill>
                        </a:rPr>
                        <a:t>¿Evit</a:t>
                      </a:r>
                      <a:r>
                        <a:rPr lang="es-ES_tradnl" sz="1300" baseline="0" noProof="0" dirty="0">
                          <a:solidFill>
                            <a:schemeClr val="tx1"/>
                          </a:solidFill>
                        </a:rPr>
                        <a:t>a el depósito de los desechos de construcción en vertederos?</a:t>
                      </a:r>
                      <a:endParaRPr lang="es-ES_tradnl" sz="1300" noProof="0" dirty="0">
                        <a:solidFill>
                          <a:schemeClr val="tx1"/>
                        </a:solidFill>
                      </a:endParaRPr>
                    </a:p>
                  </a:txBody>
                  <a:tcPr/>
                </a:tc>
                <a:tc>
                  <a:txBody>
                    <a:bodyPr/>
                    <a:lstStyle/>
                    <a:p>
                      <a:r>
                        <a:rPr lang="es-ES_tradnl" sz="1300" noProof="0" dirty="0">
                          <a:solidFill>
                            <a:schemeClr val="tx1"/>
                          </a:solidFill>
                        </a:rPr>
                        <a:t>Sí (alto valor</a:t>
                      </a:r>
                      <a:r>
                        <a:rPr lang="es-ES_tradnl" sz="1300" baseline="0" noProof="0" dirty="0">
                          <a:solidFill>
                            <a:schemeClr val="tx1"/>
                          </a:solidFill>
                        </a:rPr>
                        <a:t> residual y potencial de reutilización de los productos)</a:t>
                      </a:r>
                      <a:endParaRPr lang="es-ES_tradnl" sz="1300" noProof="0" dirty="0">
                        <a:solidFill>
                          <a:schemeClr val="tx1"/>
                        </a:solidFill>
                      </a:endParaRPr>
                    </a:p>
                  </a:txBody>
                  <a:tcPr/>
                </a:tc>
                <a:extLst>
                  <a:ext uri="{0D108BD9-81ED-4DB2-BD59-A6C34878D82A}">
                    <a16:rowId xmlns:a16="http://schemas.microsoft.com/office/drawing/2014/main" val="10004"/>
                  </a:ext>
                </a:extLst>
              </a:tr>
              <a:tr h="356502">
                <a:tc>
                  <a:txBody>
                    <a:bodyPr/>
                    <a:lstStyle/>
                    <a:p>
                      <a:r>
                        <a:rPr lang="es-ES_tradnl" sz="1300" noProof="0" dirty="0">
                          <a:solidFill>
                            <a:schemeClr val="tx1"/>
                          </a:solidFill>
                        </a:rPr>
                        <a:t>¿Puede ser recuperado y reutilizado durante procesos</a:t>
                      </a:r>
                      <a:r>
                        <a:rPr lang="es-ES_tradnl" sz="1300" baseline="0" noProof="0" dirty="0">
                          <a:solidFill>
                            <a:schemeClr val="tx1"/>
                          </a:solidFill>
                        </a:rPr>
                        <a:t> de </a:t>
                      </a:r>
                      <a:r>
                        <a:rPr lang="es-ES_tradnl" sz="1300" noProof="0" dirty="0">
                          <a:solidFill>
                            <a:schemeClr val="tx1"/>
                          </a:solidFill>
                        </a:rPr>
                        <a:t>renovación?</a:t>
                      </a:r>
                    </a:p>
                  </a:txBody>
                  <a:tcPr/>
                </a:tc>
                <a:tc>
                  <a:txBody>
                    <a:bodyPr/>
                    <a:lstStyle/>
                    <a:p>
                      <a:r>
                        <a:rPr lang="es-ES_tradnl" sz="1300" noProof="0" dirty="0">
                          <a:solidFill>
                            <a:schemeClr val="tx1"/>
                          </a:solidFill>
                        </a:rPr>
                        <a:t>Sí</a:t>
                      </a:r>
                    </a:p>
                  </a:txBody>
                  <a:tcPr/>
                </a:tc>
                <a:extLst>
                  <a:ext uri="{0D108BD9-81ED-4DB2-BD59-A6C34878D82A}">
                    <a16:rowId xmlns:a16="http://schemas.microsoft.com/office/drawing/2014/main" val="10005"/>
                  </a:ext>
                </a:extLst>
              </a:tr>
              <a:tr h="356502">
                <a:tc>
                  <a:txBody>
                    <a:bodyPr/>
                    <a:lstStyle/>
                    <a:p>
                      <a:r>
                        <a:rPr lang="es-ES_tradnl" sz="1300" noProof="0" dirty="0">
                          <a:solidFill>
                            <a:schemeClr val="tx1"/>
                          </a:solidFill>
                        </a:rPr>
                        <a:t>¿Es un material de baja emisión</a:t>
                      </a:r>
                      <a:r>
                        <a:rPr lang="es-ES_tradnl" sz="1300" baseline="0" noProof="0" dirty="0">
                          <a:solidFill>
                            <a:schemeClr val="tx1"/>
                          </a:solidFill>
                        </a:rPr>
                        <a:t>?</a:t>
                      </a:r>
                      <a:endParaRPr lang="es-ES_tradnl" sz="1300" noProof="0" dirty="0">
                        <a:solidFill>
                          <a:schemeClr val="tx1"/>
                        </a:solidFill>
                      </a:endParaRPr>
                    </a:p>
                  </a:txBody>
                  <a:tcPr/>
                </a:tc>
                <a:tc>
                  <a:txBody>
                    <a:bodyPr/>
                    <a:lstStyle/>
                    <a:p>
                      <a:r>
                        <a:rPr lang="es-ES_tradnl" sz="1300" noProof="0" dirty="0">
                          <a:solidFill>
                            <a:schemeClr val="tx1"/>
                          </a:solidFill>
                        </a:rPr>
                        <a:t>Sí (no recubrimiento = cero emisión)</a:t>
                      </a:r>
                    </a:p>
                  </a:txBody>
                  <a:tcPr/>
                </a:tc>
                <a:extLst>
                  <a:ext uri="{0D108BD9-81ED-4DB2-BD59-A6C34878D82A}">
                    <a16:rowId xmlns:a16="http://schemas.microsoft.com/office/drawing/2014/main" val="10006"/>
                  </a:ext>
                </a:extLst>
              </a:tr>
              <a:tr h="395570">
                <a:tc>
                  <a:txBody>
                    <a:bodyPr/>
                    <a:lstStyle/>
                    <a:p>
                      <a:r>
                        <a:rPr lang="es-ES_tradnl" sz="1300" noProof="0" dirty="0">
                          <a:solidFill>
                            <a:schemeClr val="tx1"/>
                          </a:solidFill>
                        </a:rPr>
                        <a:t>¿Puede</a:t>
                      </a:r>
                      <a:r>
                        <a:rPr lang="es-ES_tradnl" sz="1300" baseline="0" noProof="0" dirty="0">
                          <a:solidFill>
                            <a:schemeClr val="tx1"/>
                          </a:solidFill>
                        </a:rPr>
                        <a:t> ayudar a mejorar la calidad del aire en interiores?</a:t>
                      </a:r>
                      <a:endParaRPr lang="es-ES_tradnl" sz="1300" noProof="0" dirty="0">
                        <a:solidFill>
                          <a:schemeClr val="tx1"/>
                        </a:solidFill>
                      </a:endParaRPr>
                    </a:p>
                  </a:txBody>
                  <a:tcPr/>
                </a:tc>
                <a:tc>
                  <a:txBody>
                    <a:bodyPr/>
                    <a:lstStyle/>
                    <a:p>
                      <a:r>
                        <a:rPr lang="es-ES_tradnl" sz="1300" noProof="0" dirty="0">
                          <a:solidFill>
                            <a:schemeClr val="tx1"/>
                          </a:solidFill>
                        </a:rPr>
                        <a:t>Sí (no componentes orgánicos volátiles</a:t>
                      </a:r>
                      <a:r>
                        <a:rPr lang="es-ES_tradnl" sz="1300" baseline="0" noProof="0" dirty="0">
                          <a:solidFill>
                            <a:schemeClr val="tx1"/>
                          </a:solidFill>
                        </a:rPr>
                        <a:t>, eliminación de  bacterias, conductos resistentes a la corrosión)</a:t>
                      </a:r>
                      <a:endParaRPr lang="es-ES_tradnl" sz="1300" noProof="0" dirty="0">
                        <a:solidFill>
                          <a:schemeClr val="tx1"/>
                        </a:solidFill>
                      </a:endParaRPr>
                    </a:p>
                  </a:txBody>
                  <a:tcPr/>
                </a:tc>
                <a:extLst>
                  <a:ext uri="{0D108BD9-81ED-4DB2-BD59-A6C34878D82A}">
                    <a16:rowId xmlns:a16="http://schemas.microsoft.com/office/drawing/2014/main" val="10007"/>
                  </a:ext>
                </a:extLst>
              </a:tr>
              <a:tr h="356502">
                <a:tc>
                  <a:txBody>
                    <a:bodyPr/>
                    <a:lstStyle/>
                    <a:p>
                      <a:r>
                        <a:rPr lang="es-ES_tradnl" sz="1300" noProof="0" dirty="0">
                          <a:solidFill>
                            <a:schemeClr val="tx1"/>
                          </a:solidFill>
                        </a:rPr>
                        <a:t>¿Ayuda a evitar el uso de materiales</a:t>
                      </a:r>
                      <a:r>
                        <a:rPr lang="es-ES_tradnl" sz="1300" baseline="0" noProof="0" dirty="0">
                          <a:solidFill>
                            <a:schemeClr val="tx1"/>
                          </a:solidFill>
                        </a:rPr>
                        <a:t> tóxicos</a:t>
                      </a:r>
                      <a:r>
                        <a:rPr lang="es-ES_tradnl" sz="1300" noProof="0" dirty="0">
                          <a:solidFill>
                            <a:schemeClr val="tx1"/>
                          </a:solidFill>
                        </a:rPr>
                        <a:t>?</a:t>
                      </a:r>
                    </a:p>
                  </a:txBody>
                  <a:tcPr/>
                </a:tc>
                <a:tc>
                  <a:txBody>
                    <a:bodyPr/>
                    <a:lstStyle/>
                    <a:p>
                      <a:r>
                        <a:rPr lang="es-ES_tradnl" sz="1300" noProof="0" dirty="0">
                          <a:solidFill>
                            <a:schemeClr val="tx1"/>
                          </a:solidFill>
                        </a:rPr>
                        <a:t>Sí (barreras</a:t>
                      </a:r>
                      <a:r>
                        <a:rPr lang="es-ES_tradnl" sz="1300" baseline="0" noProof="0" dirty="0">
                          <a:solidFill>
                            <a:schemeClr val="tx1"/>
                          </a:solidFill>
                        </a:rPr>
                        <a:t> de larga duración contra termitas</a:t>
                      </a:r>
                      <a:r>
                        <a:rPr lang="es-ES_tradnl" sz="1300" noProof="0" dirty="0">
                          <a:solidFill>
                            <a:schemeClr val="tx1"/>
                          </a:solidFill>
                        </a:rPr>
                        <a:t>, mínima escorrentía en tejados</a:t>
                      </a:r>
                      <a:r>
                        <a:rPr lang="es-ES_tradnl" sz="1300" baseline="0" noProof="0" dirty="0">
                          <a:solidFill>
                            <a:schemeClr val="tx1"/>
                          </a:solidFill>
                        </a:rPr>
                        <a:t>)</a:t>
                      </a:r>
                      <a:endParaRPr lang="es-ES_tradnl" sz="1300" noProof="0" dirty="0">
                        <a:solidFill>
                          <a:schemeClr val="tx1"/>
                        </a:solidFill>
                      </a:endParaRPr>
                    </a:p>
                  </a:txBody>
                  <a:tcPr/>
                </a:tc>
                <a:extLst>
                  <a:ext uri="{0D108BD9-81ED-4DB2-BD59-A6C34878D82A}">
                    <a16:rowId xmlns:a16="http://schemas.microsoft.com/office/drawing/2014/main" val="10008"/>
                  </a:ext>
                </a:extLst>
              </a:tr>
              <a:tr h="356502">
                <a:tc>
                  <a:txBody>
                    <a:bodyPr/>
                    <a:lstStyle/>
                    <a:p>
                      <a:r>
                        <a:rPr lang="es-ES_tradnl" sz="1300" noProof="0" dirty="0">
                          <a:solidFill>
                            <a:schemeClr val="tx1"/>
                          </a:solidFill>
                        </a:rPr>
                        <a:t>¿Puede ahorrar energía?</a:t>
                      </a:r>
                    </a:p>
                  </a:txBody>
                  <a:tcPr/>
                </a:tc>
                <a:tc>
                  <a:txBody>
                    <a:bodyPr/>
                    <a:lstStyle/>
                    <a:p>
                      <a:r>
                        <a:rPr lang="es-ES_tradnl" sz="1300" noProof="0" dirty="0">
                          <a:solidFill>
                            <a:schemeClr val="tx1"/>
                          </a:solidFill>
                        </a:rPr>
                        <a:t>Sí (protectores solares, cubiertas</a:t>
                      </a:r>
                      <a:r>
                        <a:rPr lang="es-ES_tradnl" sz="1300" baseline="0" noProof="0" dirty="0">
                          <a:solidFill>
                            <a:schemeClr val="tx1"/>
                          </a:solidFill>
                        </a:rPr>
                        <a:t>)</a:t>
                      </a:r>
                      <a:endParaRPr lang="es-ES_tradnl" sz="1300" noProof="0" dirty="0">
                        <a:solidFill>
                          <a:schemeClr val="tx1"/>
                        </a:solidFill>
                      </a:endParaRPr>
                    </a:p>
                  </a:txBody>
                  <a:tcPr/>
                </a:tc>
                <a:extLst>
                  <a:ext uri="{0D108BD9-81ED-4DB2-BD59-A6C34878D82A}">
                    <a16:rowId xmlns:a16="http://schemas.microsoft.com/office/drawing/2014/main" val="10009"/>
                  </a:ext>
                </a:extLst>
              </a:tr>
              <a:tr h="356502">
                <a:tc>
                  <a:txBody>
                    <a:bodyPr/>
                    <a:lstStyle/>
                    <a:p>
                      <a:r>
                        <a:rPr lang="es-ES_tradnl" sz="1300" noProof="0" dirty="0">
                          <a:solidFill>
                            <a:schemeClr val="tx1"/>
                          </a:solidFill>
                        </a:rPr>
                        <a:t>¿Puede ayudar a generar energía limpia?</a:t>
                      </a:r>
                    </a:p>
                  </a:txBody>
                  <a:tcPr/>
                </a:tc>
                <a:tc>
                  <a:txBody>
                    <a:bodyPr/>
                    <a:lstStyle/>
                    <a:p>
                      <a:r>
                        <a:rPr lang="es-ES_tradnl" sz="1300" noProof="0" dirty="0">
                          <a:solidFill>
                            <a:schemeClr val="tx1"/>
                          </a:solidFill>
                        </a:rPr>
                        <a:t>Sí (paneles</a:t>
                      </a:r>
                      <a:r>
                        <a:rPr lang="es-ES_tradnl" sz="1300" baseline="0" noProof="0" dirty="0">
                          <a:solidFill>
                            <a:schemeClr val="tx1"/>
                          </a:solidFill>
                        </a:rPr>
                        <a:t> solares</a:t>
                      </a:r>
                      <a:r>
                        <a:rPr lang="es-ES_tradnl" sz="1300" noProof="0" dirty="0">
                          <a:solidFill>
                            <a:schemeClr val="tx1"/>
                          </a:solidFill>
                        </a:rPr>
                        <a:t>, depuradoras</a:t>
                      </a:r>
                      <a:r>
                        <a:rPr lang="es-ES_tradnl" sz="1300" baseline="0" noProof="0" dirty="0">
                          <a:solidFill>
                            <a:schemeClr val="tx1"/>
                          </a:solidFill>
                        </a:rPr>
                        <a:t> en plantas energéticas)</a:t>
                      </a:r>
                      <a:endParaRPr lang="es-ES_tradnl" sz="1300" noProof="0" dirty="0">
                        <a:solidFill>
                          <a:schemeClr val="tx1"/>
                        </a:solidFill>
                      </a:endParaRPr>
                    </a:p>
                  </a:txBody>
                  <a:tcPr/>
                </a:tc>
                <a:extLst>
                  <a:ext uri="{0D108BD9-81ED-4DB2-BD59-A6C34878D82A}">
                    <a16:rowId xmlns:a16="http://schemas.microsoft.com/office/drawing/2014/main" val="10010"/>
                  </a:ext>
                </a:extLst>
              </a:tr>
              <a:tr h="356502">
                <a:tc>
                  <a:txBody>
                    <a:bodyPr/>
                    <a:lstStyle/>
                    <a:p>
                      <a:r>
                        <a:rPr lang="es-ES_tradnl" sz="1300" noProof="0" dirty="0">
                          <a:solidFill>
                            <a:schemeClr val="tx1"/>
                          </a:solidFill>
                        </a:rPr>
                        <a:t>¿Puede preservar agua?</a:t>
                      </a:r>
                    </a:p>
                  </a:txBody>
                  <a:tcPr/>
                </a:tc>
                <a:tc>
                  <a:txBody>
                    <a:bodyPr/>
                    <a:lstStyle/>
                    <a:p>
                      <a:r>
                        <a:rPr lang="es-ES_tradnl" sz="1300" noProof="0" dirty="0">
                          <a:solidFill>
                            <a:schemeClr val="tx1"/>
                          </a:solidFill>
                        </a:rPr>
                        <a:t>Sí (tanques y conductos de agua resistentes a la corrosión y terremotos)</a:t>
                      </a:r>
                    </a:p>
                  </a:txBody>
                  <a:tcPr/>
                </a:tc>
                <a:extLst>
                  <a:ext uri="{0D108BD9-81ED-4DB2-BD59-A6C34878D82A}">
                    <a16:rowId xmlns:a16="http://schemas.microsoft.com/office/drawing/2014/main" val="10011"/>
                  </a:ext>
                </a:extLst>
              </a:tr>
              <a:tr h="356502">
                <a:tc>
                  <a:txBody>
                    <a:bodyPr/>
                    <a:lstStyle/>
                    <a:p>
                      <a:r>
                        <a:rPr lang="es-ES_tradnl" sz="1300" noProof="0" dirty="0">
                          <a:solidFill>
                            <a:schemeClr val="tx1"/>
                          </a:solidFill>
                        </a:rPr>
                        <a:t>¿Pueden los paneles reflectantes</a:t>
                      </a:r>
                      <a:r>
                        <a:rPr lang="es-ES_tradnl" sz="1300" baseline="0" noProof="0" dirty="0">
                          <a:solidFill>
                            <a:schemeClr val="tx1"/>
                          </a:solidFill>
                        </a:rPr>
                        <a:t> añadir luz natural? </a:t>
                      </a:r>
                      <a:endParaRPr lang="es-ES_tradnl" sz="1300" noProof="0" dirty="0">
                        <a:solidFill>
                          <a:schemeClr val="tx1"/>
                        </a:solidFill>
                      </a:endParaRPr>
                    </a:p>
                  </a:txBody>
                  <a:tcPr/>
                </a:tc>
                <a:tc>
                  <a:txBody>
                    <a:bodyPr/>
                    <a:lstStyle/>
                    <a:p>
                      <a:r>
                        <a:rPr lang="es-ES_tradnl" sz="1300" noProof="0" dirty="0">
                          <a:solidFill>
                            <a:schemeClr val="tx1"/>
                          </a:solidFill>
                        </a:rPr>
                        <a:t>Sí</a:t>
                      </a:r>
                    </a:p>
                  </a:txBody>
                  <a:tcPr/>
                </a:tc>
                <a:extLst>
                  <a:ext uri="{0D108BD9-81ED-4DB2-BD59-A6C34878D82A}">
                    <a16:rowId xmlns:a16="http://schemas.microsoft.com/office/drawing/2014/main" val="10012"/>
                  </a:ext>
                </a:extLst>
              </a:tr>
              <a:tr h="395570">
                <a:tc>
                  <a:txBody>
                    <a:bodyPr/>
                    <a:lstStyle/>
                    <a:p>
                      <a:r>
                        <a:rPr lang="es-ES_tradnl" sz="1300" noProof="0" dirty="0">
                          <a:solidFill>
                            <a:schemeClr val="tx1"/>
                          </a:solidFill>
                        </a:rPr>
                        <a:t>¿Puede incrementar</a:t>
                      </a:r>
                      <a:r>
                        <a:rPr lang="es-ES_tradnl" sz="1300" baseline="0" noProof="0" dirty="0">
                          <a:solidFill>
                            <a:schemeClr val="tx1"/>
                          </a:solidFill>
                        </a:rPr>
                        <a:t> la vida útil de otros materiales?</a:t>
                      </a:r>
                      <a:endParaRPr lang="es-ES_tradnl" sz="1300" noProof="0" dirty="0">
                        <a:solidFill>
                          <a:schemeClr val="tx1"/>
                        </a:solidFill>
                      </a:endParaRPr>
                    </a:p>
                  </a:txBody>
                  <a:tcPr/>
                </a:tc>
                <a:tc>
                  <a:txBody>
                    <a:bodyPr/>
                    <a:lstStyle/>
                    <a:p>
                      <a:r>
                        <a:rPr lang="es-ES_tradnl" sz="1300" noProof="0" dirty="0">
                          <a:solidFill>
                            <a:schemeClr val="tx1"/>
                          </a:solidFill>
                        </a:rPr>
                        <a:t>Sí (anclajes en piedra y obra de fábrica</a:t>
                      </a:r>
                      <a:r>
                        <a:rPr lang="es-ES_tradnl" sz="1300" baseline="0" noProof="0" dirty="0">
                          <a:solidFill>
                            <a:schemeClr val="tx1"/>
                          </a:solidFill>
                        </a:rPr>
                        <a:t>, sujeciones para madera y metales de vida útil larga)</a:t>
                      </a:r>
                      <a:endParaRPr lang="es-ES_tradnl" sz="1300" noProof="0" dirty="0">
                        <a:solidFill>
                          <a:schemeClr val="tx1"/>
                        </a:solidFill>
                      </a:endParaRPr>
                    </a:p>
                  </a:txBody>
                  <a:tcPr/>
                </a:tc>
                <a:extLst>
                  <a:ext uri="{0D108BD9-81ED-4DB2-BD59-A6C34878D82A}">
                    <a16:rowId xmlns:a16="http://schemas.microsoft.com/office/drawing/2014/main" val="10013"/>
                  </a:ext>
                </a:extLst>
              </a:tr>
            </a:tbl>
          </a:graphicData>
        </a:graphic>
      </p:graphicFrame>
      <p:sp>
        <p:nvSpPr>
          <p:cNvPr id="3" name="Slide Number Placeholder 2"/>
          <p:cNvSpPr>
            <a:spLocks noGrp="1"/>
          </p:cNvSpPr>
          <p:nvPr>
            <p:ph type="sldNum" sz="quarter" idx="12"/>
          </p:nvPr>
        </p:nvSpPr>
        <p:spPr/>
        <p:txBody>
          <a:bodyPr/>
          <a:lstStyle/>
          <a:p>
            <a:fld id="{BF73EC7F-79ED-4C17-9829-92AE53B2AB65}" type="slidenum">
              <a:rPr lang="fr-BE" smtClean="0"/>
              <a:t>39</a:t>
            </a:fld>
            <a:endParaRPr lang="fr-BE"/>
          </a:p>
        </p:txBody>
      </p:sp>
    </p:spTree>
    <p:extLst>
      <p:ext uri="{BB962C8B-B14F-4D97-AF65-F5344CB8AC3E}">
        <p14:creationId xmlns:p14="http://schemas.microsoft.com/office/powerpoint/2010/main" val="400112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err="1"/>
              <a:t>Definiciones</a:t>
            </a:r>
            <a:endParaRPr lang="en-US" dirty="0"/>
          </a:p>
        </p:txBody>
      </p:sp>
      <p:sp>
        <p:nvSpPr>
          <p:cNvPr id="8" name="Content Placeholder 7"/>
          <p:cNvSpPr>
            <a:spLocks noGrp="1"/>
          </p:cNvSpPr>
          <p:nvPr>
            <p:ph idx="1"/>
          </p:nvPr>
        </p:nvSpPr>
        <p:spPr/>
        <p:txBody>
          <a:bodyPr>
            <a:normAutofit/>
          </a:bodyPr>
          <a:lstStyle/>
          <a:p>
            <a:pPr marL="0" indent="0" algn="just">
              <a:buNone/>
            </a:pPr>
            <a:r>
              <a:rPr lang="fr-FR" sz="2200" b="1" dirty="0" err="1">
                <a:solidFill>
                  <a:srgbClr val="00B050"/>
                </a:solidFill>
              </a:rPr>
              <a:t>Indicadores</a:t>
            </a:r>
            <a:r>
              <a:rPr lang="fr-FR" sz="2200" b="1" dirty="0">
                <a:solidFill>
                  <a:srgbClr val="00B050"/>
                </a:solidFill>
              </a:rPr>
              <a:t> de </a:t>
            </a:r>
            <a:r>
              <a:rPr lang="fr-FR" sz="2200" b="1" dirty="0" err="1">
                <a:solidFill>
                  <a:srgbClr val="00B050"/>
                </a:solidFill>
              </a:rPr>
              <a:t>Seguridad</a:t>
            </a:r>
            <a:r>
              <a:rPr lang="fr-FR" sz="2200" b="1" dirty="0">
                <a:solidFill>
                  <a:srgbClr val="00B050"/>
                </a:solidFill>
              </a:rPr>
              <a:t>:   </a:t>
            </a:r>
          </a:p>
          <a:p>
            <a:pPr algn="just"/>
            <a:r>
              <a:rPr lang="fr-FR" sz="2200" b="1" dirty="0" err="1"/>
              <a:t>Tiempo</a:t>
            </a:r>
            <a:r>
              <a:rPr lang="fr-FR" sz="2200" b="1" dirty="0"/>
              <a:t> </a:t>
            </a:r>
            <a:r>
              <a:rPr lang="fr-FR" sz="2200" b="1" dirty="0" err="1"/>
              <a:t>perdido</a:t>
            </a:r>
            <a:r>
              <a:rPr lang="fr-FR" sz="2200" b="1" dirty="0"/>
              <a:t> </a:t>
            </a:r>
            <a:r>
              <a:rPr lang="fr-FR" sz="2200" b="1" dirty="0" err="1"/>
              <a:t>por</a:t>
            </a:r>
            <a:r>
              <a:rPr lang="fr-FR" sz="2200" b="1" dirty="0"/>
              <a:t> accidentes</a:t>
            </a:r>
            <a:r>
              <a:rPr lang="fr-FR" sz="2200" dirty="0"/>
              <a:t>: </a:t>
            </a:r>
            <a:r>
              <a:rPr lang="en-US" sz="2200" dirty="0"/>
              <a:t>Este ratio </a:t>
            </a:r>
            <a:r>
              <a:rPr lang="en-US" sz="2200" dirty="0" err="1"/>
              <a:t>representa</a:t>
            </a:r>
            <a:r>
              <a:rPr lang="en-US" sz="2200" dirty="0"/>
              <a:t> el </a:t>
            </a:r>
            <a:r>
              <a:rPr lang="en-US" sz="2200" dirty="0" err="1"/>
              <a:t>número</a:t>
            </a:r>
            <a:r>
              <a:rPr lang="en-US" sz="2200" dirty="0"/>
              <a:t> de horas de </a:t>
            </a:r>
            <a:r>
              <a:rPr lang="en-US" sz="2200" dirty="0" err="1"/>
              <a:t>trabajo</a:t>
            </a:r>
            <a:r>
              <a:rPr lang="en-US" sz="2200" dirty="0"/>
              <a:t> </a:t>
            </a:r>
            <a:r>
              <a:rPr lang="en-US" sz="2200" dirty="0" err="1"/>
              <a:t>perdidas</a:t>
            </a:r>
            <a:r>
              <a:rPr lang="en-US" sz="2200" dirty="0"/>
              <a:t> </a:t>
            </a:r>
            <a:r>
              <a:rPr lang="en-US" sz="2200" dirty="0" err="1"/>
              <a:t>como</a:t>
            </a:r>
            <a:r>
              <a:rPr lang="en-US" sz="2200" dirty="0"/>
              <a:t> </a:t>
            </a:r>
            <a:r>
              <a:rPr lang="en-US" sz="2200" dirty="0" err="1"/>
              <a:t>consecuencia</a:t>
            </a:r>
            <a:r>
              <a:rPr lang="en-US" sz="2200" dirty="0"/>
              <a:t> de </a:t>
            </a:r>
            <a:r>
              <a:rPr lang="en-US" sz="2200" dirty="0" err="1"/>
              <a:t>accidentes</a:t>
            </a:r>
            <a:r>
              <a:rPr lang="en-US" sz="2200" dirty="0"/>
              <a:t> </a:t>
            </a:r>
            <a:r>
              <a:rPr lang="en-US" sz="2200" dirty="0" err="1"/>
              <a:t>por</a:t>
            </a:r>
            <a:r>
              <a:rPr lang="en-US" sz="2200" dirty="0"/>
              <a:t> </a:t>
            </a:r>
            <a:r>
              <a:rPr lang="en-US" sz="2200" dirty="0" err="1"/>
              <a:t>cada</a:t>
            </a:r>
            <a:r>
              <a:rPr lang="en-US" sz="2200" dirty="0"/>
              <a:t> 1,000,000 de horas </a:t>
            </a:r>
            <a:r>
              <a:rPr lang="en-US" sz="2200" dirty="0" err="1"/>
              <a:t>trabajadas</a:t>
            </a:r>
            <a:r>
              <a:rPr lang="en-US" sz="2200" dirty="0"/>
              <a:t>. </a:t>
            </a:r>
            <a:r>
              <a:rPr lang="fr-FR" sz="2200" baseline="50000" dirty="0"/>
              <a:t>(1)</a:t>
            </a:r>
            <a:endParaRPr lang="en-US" sz="2200" baseline="50000" dirty="0"/>
          </a:p>
          <a:p>
            <a:pPr algn="just"/>
            <a:endParaRPr lang="en-US" sz="2200" dirty="0"/>
          </a:p>
          <a:p>
            <a:pPr marL="0" indent="0" algn="just">
              <a:buNone/>
            </a:pPr>
            <a:r>
              <a:rPr lang="fr-FR" sz="2200" b="1" dirty="0" err="1">
                <a:solidFill>
                  <a:srgbClr val="00B050"/>
                </a:solidFill>
              </a:rPr>
              <a:t>Indicadores</a:t>
            </a:r>
            <a:r>
              <a:rPr lang="fr-FR" sz="2200" b="1" dirty="0">
                <a:solidFill>
                  <a:srgbClr val="00B050"/>
                </a:solidFill>
              </a:rPr>
              <a:t> de </a:t>
            </a:r>
            <a:r>
              <a:rPr lang="fr-FR" sz="2200" b="1" dirty="0" err="1">
                <a:solidFill>
                  <a:srgbClr val="00B050"/>
                </a:solidFill>
              </a:rPr>
              <a:t>reciclaje</a:t>
            </a:r>
            <a:r>
              <a:rPr lang="fr-FR" sz="2200" b="1" dirty="0">
                <a:solidFill>
                  <a:srgbClr val="00B050"/>
                </a:solidFill>
              </a:rPr>
              <a:t>:</a:t>
            </a:r>
          </a:p>
          <a:p>
            <a:pPr algn="just"/>
            <a:r>
              <a:rPr lang="fr-FR" sz="2200" b="1" dirty="0">
                <a:sym typeface="Wingdings" pitchFamily="2" charset="2"/>
              </a:rPr>
              <a:t>Ratio de </a:t>
            </a:r>
            <a:r>
              <a:rPr lang="fr-FR" sz="2200" b="1" dirty="0" err="1">
                <a:sym typeface="Wingdings" pitchFamily="2" charset="2"/>
              </a:rPr>
              <a:t>reciclaje</a:t>
            </a:r>
            <a:r>
              <a:rPr lang="fr-FR" sz="2200" b="1" dirty="0">
                <a:sym typeface="Wingdings" pitchFamily="2" charset="2"/>
              </a:rPr>
              <a:t> </a:t>
            </a:r>
            <a:r>
              <a:rPr lang="en-US" sz="2200" dirty="0" err="1">
                <a:sym typeface="Wingdings" pitchFamily="2" charset="2"/>
              </a:rPr>
              <a:t>Indica</a:t>
            </a:r>
            <a:r>
              <a:rPr lang="en-US" sz="2200" dirty="0">
                <a:sym typeface="Wingdings" pitchFamily="2" charset="2"/>
              </a:rPr>
              <a:t> </a:t>
            </a:r>
            <a:r>
              <a:rPr lang="en-US" sz="2200" dirty="0" err="1">
                <a:sym typeface="Wingdings" pitchFamily="2" charset="2"/>
              </a:rPr>
              <a:t>cuanta</a:t>
            </a:r>
            <a:r>
              <a:rPr lang="en-US" sz="2200" dirty="0">
                <a:sym typeface="Wingdings" pitchFamily="2" charset="2"/>
              </a:rPr>
              <a:t> </a:t>
            </a:r>
            <a:r>
              <a:rPr lang="en-US" sz="2200" dirty="0" err="1">
                <a:sym typeface="Wingdings" pitchFamily="2" charset="2"/>
              </a:rPr>
              <a:t>cantidad</a:t>
            </a:r>
            <a:r>
              <a:rPr lang="en-US" sz="2200" dirty="0">
                <a:sym typeface="Wingdings" pitchFamily="2" charset="2"/>
              </a:rPr>
              <a:t> de material </a:t>
            </a:r>
            <a:r>
              <a:rPr lang="en-US" sz="2200" dirty="0" err="1">
                <a:sym typeface="Wingdings" pitchFamily="2" charset="2"/>
              </a:rPr>
              <a:t>entra</a:t>
            </a:r>
            <a:r>
              <a:rPr lang="en-US" sz="2200" dirty="0">
                <a:sym typeface="Wingdings" pitchFamily="2" charset="2"/>
              </a:rPr>
              <a:t> </a:t>
            </a:r>
            <a:r>
              <a:rPr lang="en-US" sz="2200" dirty="0" err="1">
                <a:sym typeface="Wingdings" pitchFamily="2" charset="2"/>
              </a:rPr>
              <a:t>en</a:t>
            </a:r>
            <a:r>
              <a:rPr lang="en-US" sz="2200" dirty="0">
                <a:sym typeface="Wingdings" pitchFamily="2" charset="2"/>
              </a:rPr>
              <a:t> la </a:t>
            </a:r>
            <a:r>
              <a:rPr lang="en-US" sz="2200" dirty="0" err="1">
                <a:sym typeface="Wingdings" pitchFamily="2" charset="2"/>
              </a:rPr>
              <a:t>cadena</a:t>
            </a:r>
            <a:r>
              <a:rPr lang="en-US" sz="2200" dirty="0">
                <a:sym typeface="Wingdings" pitchFamily="2" charset="2"/>
              </a:rPr>
              <a:t> de </a:t>
            </a:r>
            <a:r>
              <a:rPr lang="en-US" sz="2200" dirty="0" err="1">
                <a:sym typeface="Wingdings" pitchFamily="2" charset="2"/>
              </a:rPr>
              <a:t>reciclaje</a:t>
            </a:r>
            <a:r>
              <a:rPr lang="en-US" sz="2200" dirty="0">
                <a:sym typeface="Wingdings" pitchFamily="2" charset="2"/>
              </a:rPr>
              <a:t> al final de la </a:t>
            </a:r>
            <a:r>
              <a:rPr lang="en-US" sz="2200" dirty="0" err="1">
                <a:sym typeface="Wingdings" pitchFamily="2" charset="2"/>
              </a:rPr>
              <a:t>vida</a:t>
            </a:r>
            <a:r>
              <a:rPr lang="en-US" sz="2200" dirty="0">
                <a:sym typeface="Wingdings" pitchFamily="2" charset="2"/>
              </a:rPr>
              <a:t> del </a:t>
            </a:r>
            <a:r>
              <a:rPr lang="en-US" sz="2200" dirty="0" err="1">
                <a:sym typeface="Wingdings" pitchFamily="2" charset="2"/>
              </a:rPr>
              <a:t>mismo</a:t>
            </a:r>
            <a:r>
              <a:rPr lang="en-US" sz="2200" dirty="0">
                <a:sym typeface="Wingdings" pitchFamily="2" charset="2"/>
              </a:rPr>
              <a:t>.</a:t>
            </a:r>
            <a:r>
              <a:rPr lang="en-US" sz="2200" dirty="0"/>
              <a:t>(</a:t>
            </a:r>
            <a:r>
              <a:rPr lang="en-US" sz="2200" dirty="0" err="1"/>
              <a:t>como</a:t>
            </a:r>
            <a:r>
              <a:rPr lang="en-US" sz="2200" dirty="0"/>
              <a:t> </a:t>
            </a:r>
            <a:r>
              <a:rPr lang="en-US" sz="2200" dirty="0" err="1"/>
              <a:t>contrapartida</a:t>
            </a:r>
            <a:r>
              <a:rPr lang="en-US" sz="2200" dirty="0"/>
              <a:t> a la </a:t>
            </a:r>
            <a:r>
              <a:rPr lang="en-US" sz="2200" dirty="0" err="1"/>
              <a:t>cantidad</a:t>
            </a:r>
            <a:r>
              <a:rPr lang="en-US" sz="2200" dirty="0"/>
              <a:t> de material </a:t>
            </a:r>
            <a:r>
              <a:rPr lang="en-US" sz="2200" dirty="0" err="1"/>
              <a:t>enviada</a:t>
            </a:r>
            <a:r>
              <a:rPr lang="en-US" sz="2200" dirty="0"/>
              <a:t> a </a:t>
            </a:r>
            <a:r>
              <a:rPr lang="en-US" sz="2200" dirty="0" err="1"/>
              <a:t>vertedero</a:t>
            </a:r>
            <a:r>
              <a:rPr lang="en-US" sz="2200" dirty="0"/>
              <a:t>). </a:t>
            </a:r>
            <a:r>
              <a:rPr lang="en-US" sz="2200" baseline="50000" dirty="0"/>
              <a:t>(5)</a:t>
            </a:r>
          </a:p>
          <a:p>
            <a:pPr algn="just"/>
            <a:r>
              <a:rPr lang="fr-FR" sz="2200" b="1" dirty="0" err="1"/>
              <a:t>Contenido</a:t>
            </a:r>
            <a:r>
              <a:rPr lang="fr-FR" sz="2200" b="1" dirty="0"/>
              <a:t> de </a:t>
            </a:r>
            <a:r>
              <a:rPr lang="fr-FR" sz="2200" b="1" dirty="0" err="1"/>
              <a:t>reciclaje</a:t>
            </a:r>
            <a:r>
              <a:rPr lang="fr-FR" sz="2200" b="1" dirty="0"/>
              <a:t> </a:t>
            </a:r>
            <a:r>
              <a:rPr lang="en-US" sz="2200" dirty="0"/>
              <a:t>se define </a:t>
            </a:r>
            <a:r>
              <a:rPr lang="en-US" sz="2200" dirty="0" err="1"/>
              <a:t>como</a:t>
            </a:r>
            <a:r>
              <a:rPr lang="en-US" sz="2200" dirty="0"/>
              <a:t> la </a:t>
            </a:r>
            <a:r>
              <a:rPr lang="en-US" sz="2200" dirty="0" err="1"/>
              <a:t>proporción</a:t>
            </a:r>
            <a:r>
              <a:rPr lang="en-US" sz="2200" dirty="0"/>
              <a:t> </a:t>
            </a:r>
            <a:r>
              <a:rPr lang="en-US" sz="2200" dirty="0" err="1"/>
              <a:t>en</a:t>
            </a:r>
            <a:r>
              <a:rPr lang="en-US" sz="2200" dirty="0"/>
              <a:t> peso de material </a:t>
            </a:r>
            <a:r>
              <a:rPr lang="en-US" sz="2200" dirty="0" err="1"/>
              <a:t>reciclado</a:t>
            </a:r>
            <a:r>
              <a:rPr lang="en-US" sz="2200" dirty="0"/>
              <a:t> </a:t>
            </a:r>
            <a:r>
              <a:rPr lang="en-US" sz="2200" dirty="0" err="1"/>
              <a:t>contenido</a:t>
            </a:r>
            <a:r>
              <a:rPr lang="en-US" sz="2200" dirty="0"/>
              <a:t> </a:t>
            </a:r>
            <a:r>
              <a:rPr lang="en-US" sz="2200" dirty="0" err="1"/>
              <a:t>en</a:t>
            </a:r>
            <a:r>
              <a:rPr lang="en-US" sz="2200" dirty="0"/>
              <a:t> un </a:t>
            </a:r>
            <a:r>
              <a:rPr lang="en-US" sz="2200" dirty="0" err="1"/>
              <a:t>producto</a:t>
            </a:r>
            <a:r>
              <a:rPr lang="en-US" sz="2200" dirty="0"/>
              <a:t>. </a:t>
            </a:r>
            <a:r>
              <a:rPr lang="en-US" sz="2200" baseline="50000" dirty="0"/>
              <a:t>(6)</a:t>
            </a:r>
          </a:p>
          <a:p>
            <a:pPr algn="just"/>
            <a:r>
              <a:rPr lang="en-US" sz="2200" b="1" dirty="0">
                <a:sym typeface="Wingdings"/>
              </a:rPr>
              <a:t>Solid Waste Burden (SWB): </a:t>
            </a:r>
            <a:r>
              <a:rPr lang="en-US" sz="2200" dirty="0" err="1">
                <a:sym typeface="Wingdings"/>
              </a:rPr>
              <a:t>incluye</a:t>
            </a:r>
            <a:r>
              <a:rPr lang="en-US" sz="2200" dirty="0">
                <a:sym typeface="Wingdings"/>
              </a:rPr>
              <a:t> </a:t>
            </a:r>
            <a:r>
              <a:rPr lang="en-US" sz="2200" dirty="0" err="1">
                <a:sym typeface="Wingdings"/>
              </a:rPr>
              <a:t>residuos</a:t>
            </a:r>
            <a:r>
              <a:rPr lang="en-US" sz="2200" dirty="0">
                <a:sym typeface="Wingdings"/>
              </a:rPr>
              <a:t> </a:t>
            </a:r>
            <a:r>
              <a:rPr lang="en-US" sz="2200" dirty="0" err="1">
                <a:sym typeface="Wingdings"/>
              </a:rPr>
              <a:t>mineros</a:t>
            </a:r>
            <a:r>
              <a:rPr lang="en-US" sz="2200" dirty="0">
                <a:sym typeface="Wingdings"/>
              </a:rPr>
              <a:t>, balsas, </a:t>
            </a:r>
            <a:r>
              <a:rPr lang="en-US" sz="2200" dirty="0" err="1">
                <a:sym typeface="Wingdings"/>
              </a:rPr>
              <a:t>escorias</a:t>
            </a:r>
            <a:r>
              <a:rPr lang="en-US" sz="2200" dirty="0">
                <a:sym typeface="Wingdings"/>
              </a:rPr>
              <a:t> y </a:t>
            </a:r>
            <a:r>
              <a:rPr lang="en-US" sz="2200" dirty="0" err="1">
                <a:sym typeface="Wingdings"/>
              </a:rPr>
              <a:t>cenizas</a:t>
            </a:r>
            <a:r>
              <a:rPr lang="en-US" sz="2200" dirty="0">
                <a:sym typeface="Wingdings"/>
              </a:rPr>
              <a:t> de </a:t>
            </a:r>
            <a:r>
              <a:rPr lang="en-US" sz="2200" dirty="0" err="1">
                <a:sym typeface="Wingdings"/>
              </a:rPr>
              <a:t>centrales</a:t>
            </a:r>
            <a:r>
              <a:rPr lang="en-US" sz="2200" dirty="0">
                <a:sym typeface="Wingdings"/>
              </a:rPr>
              <a:t> </a:t>
            </a:r>
            <a:r>
              <a:rPr lang="en-US" sz="2200" dirty="0" err="1">
                <a:sym typeface="Wingdings"/>
              </a:rPr>
              <a:t>termicas</a:t>
            </a:r>
            <a:endParaRPr lang="en-US" sz="2200" dirty="0">
              <a:sym typeface="Wingdings"/>
            </a:endParaRPr>
          </a:p>
        </p:txBody>
      </p:sp>
      <p:sp>
        <p:nvSpPr>
          <p:cNvPr id="2" name="Slide Number Placeholder 1"/>
          <p:cNvSpPr>
            <a:spLocks noGrp="1"/>
          </p:cNvSpPr>
          <p:nvPr>
            <p:ph type="sldNum" sz="quarter" idx="12"/>
          </p:nvPr>
        </p:nvSpPr>
        <p:spPr/>
        <p:txBody>
          <a:bodyPr/>
          <a:lstStyle/>
          <a:p>
            <a:fld id="{BF73EC7F-79ED-4C17-9829-92AE53B2AB65}" type="slidenum">
              <a:rPr lang="fr-BE" smtClean="0"/>
              <a:pPr/>
              <a:t>4</a:t>
            </a:fld>
            <a:endParaRPr lang="fr-BE"/>
          </a:p>
        </p:txBody>
      </p:sp>
    </p:spTree>
    <p:extLst>
      <p:ext uri="{BB962C8B-B14F-4D97-AF65-F5344CB8AC3E}">
        <p14:creationId xmlns:p14="http://schemas.microsoft.com/office/powerpoint/2010/main" val="27486914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CONCLUSIONES</a:t>
            </a:r>
            <a:endParaRPr lang="fr-BE" dirty="0"/>
          </a:p>
        </p:txBody>
      </p:sp>
      <p:sp>
        <p:nvSpPr>
          <p:cNvPr id="3" name="Content Placeholder 2"/>
          <p:cNvSpPr>
            <a:spLocks noGrp="1"/>
          </p:cNvSpPr>
          <p:nvPr>
            <p:ph idx="1"/>
          </p:nvPr>
        </p:nvSpPr>
        <p:spPr>
          <a:xfrm>
            <a:off x="457200" y="1240160"/>
            <a:ext cx="8229600" cy="4853136"/>
          </a:xfrm>
        </p:spPr>
        <p:txBody>
          <a:bodyPr>
            <a:noAutofit/>
          </a:bodyPr>
          <a:lstStyle/>
          <a:p>
            <a:pPr algn="just"/>
            <a:r>
              <a:rPr lang="es-ES_tradnl" sz="2000" dirty="0"/>
              <a:t>La sostenibilidad es un gran e importante reto para el futuro de la industria del acero inoxidable. Se han realizado importantes esfuerzos para reducir su huella de carbono mediante el impulso de su </a:t>
            </a:r>
            <a:r>
              <a:rPr lang="es-ES_tradnl" sz="2000" dirty="0" err="1"/>
              <a:t>reciclabilidad</a:t>
            </a:r>
            <a:r>
              <a:rPr lang="es-ES_tradnl" sz="2000" dirty="0"/>
              <a:t> y mejora de procesos.</a:t>
            </a:r>
          </a:p>
          <a:p>
            <a:pPr algn="just"/>
            <a:r>
              <a:rPr lang="es-ES_tradnl" sz="2000" dirty="0"/>
              <a:t>El acero inoxidable presenta una combinación de propiedades que deberían tenerse en cuenta en los procesos de toma de decisiones de las fases de proyecto y diseño:</a:t>
            </a:r>
          </a:p>
          <a:p>
            <a:pPr lvl="1" algn="just"/>
            <a:r>
              <a:rPr lang="es-ES_tradnl" sz="1800" dirty="0"/>
              <a:t>Propiedades mecánicas</a:t>
            </a:r>
          </a:p>
          <a:p>
            <a:pPr lvl="1" algn="just"/>
            <a:r>
              <a:rPr lang="es-ES_tradnl" sz="1800" dirty="0"/>
              <a:t>Propiedades de resistencia a la corrosión</a:t>
            </a:r>
          </a:p>
          <a:p>
            <a:pPr lvl="1" algn="just"/>
            <a:r>
              <a:rPr lang="es-ES_tradnl" sz="1800" dirty="0"/>
              <a:t>Resistencia frente a incendio</a:t>
            </a:r>
          </a:p>
          <a:p>
            <a:pPr lvl="1" algn="just"/>
            <a:r>
              <a:rPr lang="es-ES_tradnl" sz="1800" dirty="0" err="1"/>
              <a:t>Reciclabilidad</a:t>
            </a:r>
            <a:endParaRPr lang="es-ES_tradnl" sz="1800" dirty="0"/>
          </a:p>
          <a:p>
            <a:pPr lvl="1" algn="just"/>
            <a:r>
              <a:rPr lang="es-ES_tradnl" sz="1800" dirty="0"/>
              <a:t>Larga vida útil</a:t>
            </a:r>
          </a:p>
          <a:p>
            <a:pPr lvl="1" algn="just"/>
            <a:r>
              <a:rPr lang="es-ES_tradnl" sz="1800" dirty="0"/>
              <a:t>Costes de mantenimiento bajos</a:t>
            </a:r>
          </a:p>
          <a:p>
            <a:pPr lvl="1" algn="just"/>
            <a:r>
              <a:rPr lang="es-ES_tradnl" sz="1800" dirty="0"/>
              <a:t>Neutralidad e Higiene </a:t>
            </a:r>
          </a:p>
          <a:p>
            <a:pPr lvl="1" algn="just"/>
            <a:r>
              <a:rPr lang="es-ES_tradnl" sz="1800" dirty="0"/>
              <a:t>Estética</a:t>
            </a:r>
          </a:p>
          <a:p>
            <a:pPr lvl="1" algn="just"/>
            <a:r>
              <a:rPr lang="es-ES_tradnl" sz="1800" dirty="0"/>
              <a:t>Neutralidad al agua de lluvia</a:t>
            </a:r>
          </a:p>
        </p:txBody>
      </p:sp>
      <p:sp>
        <p:nvSpPr>
          <p:cNvPr id="4" name="Slide Number Placeholder 3"/>
          <p:cNvSpPr>
            <a:spLocks noGrp="1"/>
          </p:cNvSpPr>
          <p:nvPr>
            <p:ph type="sldNum" sz="quarter" idx="12"/>
          </p:nvPr>
        </p:nvSpPr>
        <p:spPr/>
        <p:txBody>
          <a:bodyPr/>
          <a:lstStyle/>
          <a:p>
            <a:fld id="{BF73EC7F-79ED-4C17-9829-92AE53B2AB65}" type="slidenum">
              <a:rPr lang="fr-BE" smtClean="0"/>
              <a:pPr/>
              <a:t>40</a:t>
            </a:fld>
            <a:endParaRPr lang="fr-BE"/>
          </a:p>
        </p:txBody>
      </p:sp>
    </p:spTree>
    <p:extLst>
      <p:ext uri="{BB962C8B-B14F-4D97-AF65-F5344CB8AC3E}">
        <p14:creationId xmlns:p14="http://schemas.microsoft.com/office/powerpoint/2010/main" val="2416453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Referencias y fuentes</a:t>
            </a:r>
          </a:p>
        </p:txBody>
      </p:sp>
      <p:sp>
        <p:nvSpPr>
          <p:cNvPr id="3" name="Content Placeholder 2"/>
          <p:cNvSpPr>
            <a:spLocks noGrp="1"/>
          </p:cNvSpPr>
          <p:nvPr>
            <p:ph idx="1"/>
          </p:nvPr>
        </p:nvSpPr>
        <p:spPr/>
        <p:txBody>
          <a:bodyPr>
            <a:noAutofit/>
          </a:bodyPr>
          <a:lstStyle/>
          <a:p>
            <a:pPr marL="514350" indent="-514350">
              <a:buFont typeface="+mj-lt"/>
              <a:buAutoNum type="arabicPeriod"/>
            </a:pPr>
            <a:r>
              <a:rPr lang="fr-FR" sz="1400" dirty="0">
                <a:hlinkClick r:id="rId2"/>
              </a:rPr>
              <a:t>https://www.worldsteel.org/en/dam/jcr:a5cd469c-89cb-4d57-9ad8-13a0d86d65f0/Sustainability+indicator+definitions+and+relevance.pdf</a:t>
            </a:r>
            <a:r>
              <a:rPr lang="fr-FR" sz="1400" dirty="0"/>
              <a:t> </a:t>
            </a:r>
          </a:p>
          <a:p>
            <a:pPr marL="514350" indent="-514350">
              <a:buFont typeface="+mj-lt"/>
              <a:buAutoNum type="arabicPeriod"/>
            </a:pPr>
            <a:r>
              <a:rPr lang="fr-FR" sz="1400" dirty="0">
                <a:hlinkClick r:id="rId3"/>
              </a:rPr>
              <a:t>http://ghginstitute.org/2010/06/28/what-is-a-global-warming-potential/</a:t>
            </a:r>
            <a:r>
              <a:rPr lang="fr-FR" sz="1400" dirty="0"/>
              <a:t> </a:t>
            </a:r>
          </a:p>
          <a:p>
            <a:pPr marL="514350" indent="-514350">
              <a:buFont typeface="+mj-lt"/>
              <a:buAutoNum type="arabicPeriod"/>
            </a:pPr>
            <a:r>
              <a:rPr lang="fr-FR" sz="1400" dirty="0">
                <a:hlinkClick r:id="rId4"/>
              </a:rPr>
              <a:t>http://eplca.jrc.ec.europa.eu/uploads/ILCD-Handbook-General-guide-for-LCA-DETAILED-GUIDANCE-12March2010-ISBN-fin-v1.0-EN.pdf</a:t>
            </a:r>
            <a:endParaRPr lang="fr-FR" sz="1400" dirty="0"/>
          </a:p>
          <a:p>
            <a:pPr marL="514350" indent="-514350">
              <a:buFont typeface="+mj-lt"/>
              <a:buAutoNum type="arabicPeriod"/>
            </a:pPr>
            <a:r>
              <a:rPr lang="en-US" sz="1400" dirty="0">
                <a:hlinkClick r:id="rId5"/>
              </a:rPr>
              <a:t>https://www.gsa.gov/portal/content/101197</a:t>
            </a:r>
            <a:r>
              <a:rPr lang="en-US" sz="1400" dirty="0"/>
              <a:t> </a:t>
            </a:r>
          </a:p>
          <a:p>
            <a:pPr marL="514350" indent="-514350">
              <a:buFont typeface="+mj-lt"/>
              <a:buAutoNum type="arabicPeriod"/>
            </a:pPr>
            <a:r>
              <a:rPr lang="en-US" sz="1400" dirty="0"/>
              <a:t>Recycled content is defined in accordance with the ISO Standard 14021 -Environmental labels and declarations - Self declared  environmental claims (Type II environmental labeling). </a:t>
            </a:r>
          </a:p>
          <a:p>
            <a:pPr marL="514350" indent="-514350">
              <a:buFont typeface="+mj-lt"/>
              <a:buAutoNum type="arabicPeriod"/>
            </a:pPr>
            <a:r>
              <a:rPr lang="en-US" sz="1400" dirty="0">
                <a:hlinkClick r:id="rId6"/>
              </a:rPr>
              <a:t>http://www.greenspec.co.uk/building-design/recycled-content/</a:t>
            </a:r>
            <a:r>
              <a:rPr lang="en-US" sz="1400" dirty="0"/>
              <a:t> </a:t>
            </a:r>
          </a:p>
          <a:p>
            <a:pPr marL="514350" indent="-514350">
              <a:buFont typeface="+mj-lt"/>
              <a:buAutoNum type="arabicPeriod"/>
            </a:pPr>
            <a:r>
              <a:rPr lang="en-US" sz="1400" dirty="0">
                <a:hlinkClick r:id="rId7"/>
              </a:rPr>
              <a:t>http://www.fao.org/docrep/u2246e/u2246e02.htm</a:t>
            </a:r>
            <a:endParaRPr lang="en-US" sz="1400" dirty="0"/>
          </a:p>
          <a:p>
            <a:pPr marL="514350" indent="-514350">
              <a:buFont typeface="+mj-lt"/>
              <a:buAutoNum type="arabicPeriod"/>
            </a:pPr>
            <a:r>
              <a:rPr lang="en-US" sz="1400" dirty="0"/>
              <a:t>B. Rossi. Stainless steel in structures: Fourth International Structural Stainless Steel Experts Seminar. Ascot, UK. 6-7 December 2012.</a:t>
            </a:r>
          </a:p>
          <a:p>
            <a:pPr marL="514350" indent="-514350">
              <a:buFont typeface="+mj-lt"/>
              <a:buAutoNum type="arabicPeriod"/>
            </a:pPr>
            <a:r>
              <a:rPr lang="fr-BE" sz="1400" dirty="0"/>
              <a:t>Source: Yale </a:t>
            </a:r>
            <a:r>
              <a:rPr lang="fr-BE" sz="1400" dirty="0" err="1"/>
              <a:t>University</a:t>
            </a:r>
            <a:r>
              <a:rPr lang="fr-BE" sz="1400" dirty="0"/>
              <a:t>/ISSF Stainless Steel Project, 2013</a:t>
            </a:r>
          </a:p>
          <a:p>
            <a:pPr marL="514350" indent="-514350">
              <a:buFont typeface="+mj-lt"/>
              <a:buAutoNum type="arabicPeriod"/>
            </a:pPr>
            <a:r>
              <a:rPr lang="en-US" sz="1400" dirty="0"/>
              <a:t>B. Rossi. ArcelorMittal International Scientific Network in Steel Construction Sustainability Workshop and Third Plenary Meeting, </a:t>
            </a:r>
            <a:r>
              <a:rPr lang="en-US" sz="1400" dirty="0" err="1"/>
              <a:t>Bruxelles</a:t>
            </a:r>
            <a:r>
              <a:rPr lang="en-US" sz="1400" dirty="0"/>
              <a:t>, 2010. </a:t>
            </a:r>
          </a:p>
          <a:p>
            <a:pPr marL="514350" indent="-514350">
              <a:buFont typeface="+mj-lt"/>
              <a:buAutoNum type="arabicPeriod"/>
            </a:pPr>
            <a:r>
              <a:rPr lang="en-US" sz="1400" dirty="0"/>
              <a:t>B. Rossi. Stainless steel in structures: Fourth International Structural Stainless Steel Experts Seminar. Ascot, UK. 6-7 December 2012.</a:t>
            </a:r>
          </a:p>
          <a:p>
            <a:pPr marL="514350" indent="-514350">
              <a:buFont typeface="+mj-lt"/>
              <a:buAutoNum type="arabicPeriod" startAt="13"/>
            </a:pPr>
            <a:r>
              <a:rPr lang="en-US" sz="1400" dirty="0"/>
              <a:t>T.E. Norgate, S. </a:t>
            </a:r>
            <a:r>
              <a:rPr lang="en-US" sz="1400" dirty="0" err="1"/>
              <a:t>Jahanshahi</a:t>
            </a:r>
            <a:r>
              <a:rPr lang="en-US" sz="1400" dirty="0"/>
              <a:t>, W.J. Rankin. Assessing the environmental impact of metal production processes. Journal of Cleaner Production 15 (2007), 838-848.</a:t>
            </a:r>
          </a:p>
          <a:p>
            <a:pPr marL="514350" indent="-514350">
              <a:buFont typeface="+mj-lt"/>
              <a:buAutoNum type="arabicPeriod" startAt="13"/>
            </a:pPr>
            <a:r>
              <a:rPr lang="fr-FR" sz="1400" dirty="0">
                <a:hlinkClick r:id="rId8"/>
              </a:rPr>
              <a:t>http://www.worldstainless.org/Files/issf/Animations/Recycling/flash.html</a:t>
            </a:r>
            <a:endParaRPr lang="fr-FR" sz="1400" dirty="0"/>
          </a:p>
        </p:txBody>
      </p:sp>
      <p:sp>
        <p:nvSpPr>
          <p:cNvPr id="4" name="Slide Number Placeholder 3"/>
          <p:cNvSpPr>
            <a:spLocks noGrp="1"/>
          </p:cNvSpPr>
          <p:nvPr>
            <p:ph type="sldNum" sz="quarter" idx="12"/>
          </p:nvPr>
        </p:nvSpPr>
        <p:spPr/>
        <p:txBody>
          <a:bodyPr/>
          <a:lstStyle/>
          <a:p>
            <a:fld id="{BF73EC7F-79ED-4C17-9829-92AE53B2AB65}" type="slidenum">
              <a:rPr lang="fr-BE" smtClean="0"/>
              <a:pPr/>
              <a:t>41</a:t>
            </a:fld>
            <a:endParaRPr lang="fr-BE"/>
          </a:p>
        </p:txBody>
      </p:sp>
    </p:spTree>
    <p:extLst>
      <p:ext uri="{BB962C8B-B14F-4D97-AF65-F5344CB8AC3E}">
        <p14:creationId xmlns:p14="http://schemas.microsoft.com/office/powerpoint/2010/main" val="3518776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BE" dirty="0" err="1"/>
              <a:t>Referencias</a:t>
            </a:r>
            <a:r>
              <a:rPr lang="fr-BE" dirty="0"/>
              <a:t> y </a:t>
            </a:r>
            <a:r>
              <a:rPr lang="fr-BE" dirty="0" err="1"/>
              <a:t>fuentes</a:t>
            </a:r>
            <a:endParaRPr lang="en-GB" dirty="0"/>
          </a:p>
        </p:txBody>
      </p:sp>
      <p:sp>
        <p:nvSpPr>
          <p:cNvPr id="3" name="Content Placeholder 2"/>
          <p:cNvSpPr>
            <a:spLocks noGrp="1"/>
          </p:cNvSpPr>
          <p:nvPr>
            <p:ph idx="1"/>
          </p:nvPr>
        </p:nvSpPr>
        <p:spPr>
          <a:xfrm>
            <a:off x="457200" y="1196752"/>
            <a:ext cx="8229600" cy="4853136"/>
          </a:xfrm>
        </p:spPr>
        <p:txBody>
          <a:bodyPr>
            <a:noAutofit/>
          </a:bodyPr>
          <a:lstStyle/>
          <a:p>
            <a:pPr marL="514350" indent="-514350">
              <a:buFont typeface="+mj-lt"/>
              <a:buAutoNum type="arabicPeriod" startAt="15"/>
            </a:pPr>
            <a:r>
              <a:rPr lang="fr-FR" sz="1400" dirty="0"/>
              <a:t>ISSF  </a:t>
            </a:r>
            <a:r>
              <a:rPr lang="fr-FR" sz="1400" dirty="0">
                <a:hlinkClick r:id="rId2"/>
              </a:rPr>
              <a:t>https://www.worldstainless.org/Files/issf/non-image-files/PDF/ISSF_Stainless_Steel_and_CO2.pdf</a:t>
            </a:r>
            <a:r>
              <a:rPr lang="fr-FR" sz="1400" dirty="0"/>
              <a:t>.    Data </a:t>
            </a:r>
            <a:r>
              <a:rPr lang="fr-FR" sz="1400" dirty="0" err="1"/>
              <a:t>from</a:t>
            </a:r>
            <a:r>
              <a:rPr lang="fr-FR" sz="1400" dirty="0"/>
              <a:t> </a:t>
            </a:r>
            <a:r>
              <a:rPr lang="fr-FR" sz="1400" dirty="0" err="1"/>
              <a:t>European</a:t>
            </a:r>
            <a:r>
              <a:rPr lang="fr-FR" sz="1400" dirty="0"/>
              <a:t> and </a:t>
            </a:r>
            <a:r>
              <a:rPr lang="fr-FR" sz="1400" dirty="0" err="1"/>
              <a:t>Japanese</a:t>
            </a:r>
            <a:r>
              <a:rPr lang="fr-FR" sz="1400" dirty="0"/>
              <a:t> ISSF </a:t>
            </a:r>
            <a:r>
              <a:rPr lang="fr-FR" sz="1400" dirty="0" err="1"/>
              <a:t>members</a:t>
            </a:r>
            <a:endParaRPr lang="fr-FR" sz="1400" dirty="0"/>
          </a:p>
          <a:p>
            <a:pPr marL="514350" indent="-514350">
              <a:buFont typeface="+mj-lt"/>
              <a:buAutoNum type="arabicPeriod" startAt="15"/>
            </a:pPr>
            <a:r>
              <a:rPr lang="fr-FR" sz="1400" dirty="0" err="1"/>
              <a:t>Based</a:t>
            </a:r>
            <a:r>
              <a:rPr lang="fr-FR" sz="1400" dirty="0"/>
              <a:t> on 2013 data, </a:t>
            </a:r>
            <a:r>
              <a:rPr lang="fr-FR" sz="1400" dirty="0" err="1"/>
              <a:t>including</a:t>
            </a:r>
            <a:r>
              <a:rPr lang="fr-FR" sz="1400" dirty="0"/>
              <a:t> 60% </a:t>
            </a:r>
            <a:r>
              <a:rPr lang="fr-FR" sz="1400" dirty="0" err="1"/>
              <a:t>scrap</a:t>
            </a:r>
            <a:r>
              <a:rPr lang="fr-FR" sz="1400" dirty="0"/>
              <a:t> content (and </a:t>
            </a:r>
            <a:r>
              <a:rPr lang="fr-FR" sz="1400" dirty="0" err="1"/>
              <a:t>therefore</a:t>
            </a:r>
            <a:r>
              <a:rPr lang="fr-FR" sz="1400" dirty="0"/>
              <a:t> 40% new </a:t>
            </a:r>
            <a:r>
              <a:rPr lang="fr-FR" sz="1400" dirty="0" err="1"/>
              <a:t>materials</a:t>
            </a:r>
            <a:r>
              <a:rPr lang="fr-FR" sz="1400" dirty="0"/>
              <a:t>) and </a:t>
            </a:r>
            <a:r>
              <a:rPr lang="fr-FR" sz="1400" dirty="0" err="1"/>
              <a:t>energy</a:t>
            </a:r>
            <a:r>
              <a:rPr lang="fr-FR" sz="1400" dirty="0"/>
              <a:t> contribution to GHG</a:t>
            </a:r>
          </a:p>
          <a:p>
            <a:pPr marL="514350" indent="-514350">
              <a:buFont typeface="+mj-lt"/>
              <a:buAutoNum type="arabicPeriod" startAt="15"/>
            </a:pPr>
            <a:r>
              <a:rPr lang="en-US" sz="1400" dirty="0"/>
              <a:t>Data provided by ISSF, estimates calculated by SCM. Includes 60% recycled content</a:t>
            </a:r>
          </a:p>
          <a:p>
            <a:pPr marL="514350" indent="-514350">
              <a:buFont typeface="+mj-lt"/>
              <a:buAutoNum type="arabicPeriod" startAt="15"/>
            </a:pPr>
            <a:r>
              <a:rPr lang="fr-FR" sz="1400" dirty="0"/>
              <a:t>ISSF  </a:t>
            </a:r>
            <a:r>
              <a:rPr lang="fr-FR" sz="1400" dirty="0">
                <a:hlinkClick r:id="rId3"/>
              </a:rPr>
              <a:t>www.worldstainless.org</a:t>
            </a:r>
            <a:r>
              <a:rPr lang="fr-FR" sz="1400" dirty="0"/>
              <a:t>. Data </a:t>
            </a:r>
            <a:r>
              <a:rPr lang="fr-FR" sz="1400" dirty="0" err="1"/>
              <a:t>from</a:t>
            </a:r>
            <a:r>
              <a:rPr lang="fr-FR" sz="1400" dirty="0"/>
              <a:t> </a:t>
            </a:r>
            <a:r>
              <a:rPr lang="fr-FR" sz="1400" dirty="0" err="1"/>
              <a:t>European</a:t>
            </a:r>
            <a:r>
              <a:rPr lang="fr-FR" sz="1400" dirty="0"/>
              <a:t> </a:t>
            </a:r>
            <a:r>
              <a:rPr lang="fr-FR" sz="1400" dirty="0" err="1"/>
              <a:t>anf</a:t>
            </a:r>
            <a:r>
              <a:rPr lang="fr-FR" sz="1400" dirty="0"/>
              <a:t> </a:t>
            </a:r>
            <a:r>
              <a:rPr lang="fr-FR" sz="1400" dirty="0" err="1"/>
              <a:t>Japanese</a:t>
            </a:r>
            <a:r>
              <a:rPr lang="fr-FR" sz="1400" dirty="0"/>
              <a:t> ISSF </a:t>
            </a:r>
            <a:r>
              <a:rPr lang="fr-FR" sz="1400" dirty="0" err="1"/>
              <a:t>members</a:t>
            </a:r>
            <a:r>
              <a:rPr lang="fr-FR" sz="1400" dirty="0"/>
              <a:t> </a:t>
            </a:r>
          </a:p>
          <a:p>
            <a:pPr marL="514350" indent="-514350">
              <a:buFont typeface="+mj-lt"/>
              <a:buAutoNum type="arabicPeriod" startAt="15"/>
            </a:pPr>
            <a:r>
              <a:rPr lang="en-US" sz="1400" dirty="0"/>
              <a:t>T.E. Norgate, S. </a:t>
            </a:r>
            <a:r>
              <a:rPr lang="en-US" sz="1400" dirty="0" err="1"/>
              <a:t>Jahanshahi</a:t>
            </a:r>
            <a:r>
              <a:rPr lang="en-US" sz="1400" dirty="0"/>
              <a:t>, W.J. Rankin. Assessing the environmental impact of metal production processes. Journal of Cleaner Production 15 (2007), 838-848.</a:t>
            </a:r>
          </a:p>
          <a:p>
            <a:pPr marL="514350" indent="-514350">
              <a:buFont typeface="+mj-lt"/>
              <a:buAutoNum type="arabicPeriod" startAt="15"/>
            </a:pPr>
            <a:r>
              <a:rPr lang="en-US" sz="1400" dirty="0"/>
              <a:t>T.E. Norgate, S. </a:t>
            </a:r>
            <a:r>
              <a:rPr lang="en-US" sz="1400" dirty="0" err="1"/>
              <a:t>Jahanshahi</a:t>
            </a:r>
            <a:r>
              <a:rPr lang="en-US" sz="1400" dirty="0"/>
              <a:t>, W.J. Rankin. Assessing the environmental impact of metal production processes. Journal of </a:t>
            </a:r>
            <a:r>
              <a:rPr lang="en-US" sz="1400" dirty="0" err="1"/>
              <a:t>CleAner</a:t>
            </a:r>
            <a:r>
              <a:rPr lang="en-US" sz="1400" dirty="0"/>
              <a:t> Production 15 (2007), 838-848.</a:t>
            </a:r>
          </a:p>
          <a:p>
            <a:pPr marL="514350" indent="-514350">
              <a:buFont typeface="+mj-lt"/>
              <a:buAutoNum type="arabicPeriod" startAt="15"/>
            </a:pPr>
            <a:r>
              <a:rPr lang="en-US" sz="1400" dirty="0"/>
              <a:t>B. Rossi. Stainless steel in structures: Fourth International Structural Stainless Steel Experts Seminar. Ascot, UK. 6-7 December 2012.</a:t>
            </a:r>
          </a:p>
          <a:p>
            <a:pPr marL="514350" indent="-514350">
              <a:buFont typeface="+mj-lt"/>
              <a:buAutoNum type="arabicPeriod" startAt="15"/>
            </a:pPr>
            <a:r>
              <a:rPr lang="en-US" sz="1400" dirty="0"/>
              <a:t>C. Houska. Sustainable Stainless Steel Architectural. </a:t>
            </a:r>
          </a:p>
          <a:p>
            <a:pPr marL="514350" indent="-514350">
              <a:buFont typeface="+mj-lt"/>
              <a:buAutoNum type="arabicPeriod" startAt="15"/>
            </a:pPr>
            <a:r>
              <a:rPr lang="fr-FR" sz="1400" dirty="0">
                <a:hlinkClick r:id="rId4"/>
              </a:rPr>
              <a:t>http://www.worldstainless.org/Files/issf/Animations/Recycling/flash.html</a:t>
            </a:r>
            <a:endParaRPr lang="fr-FR" sz="1400" dirty="0">
              <a:solidFill>
                <a:srgbClr val="FF0000"/>
              </a:solidFill>
            </a:endParaRPr>
          </a:p>
          <a:p>
            <a:pPr marL="514350" indent="-514350">
              <a:buFont typeface="+mj-lt"/>
              <a:buAutoNum type="arabicPeriod" startAt="15"/>
            </a:pPr>
            <a:r>
              <a:rPr lang="fr-FR" sz="1400" dirty="0">
                <a:hlinkClick r:id="rId5"/>
              </a:rPr>
              <a:t>https://www.drkarenslee.com/comparing-reusable-bottles-stainless-steel-glass-plastic/</a:t>
            </a:r>
            <a:r>
              <a:rPr lang="fr-FR" sz="1400" dirty="0"/>
              <a:t> </a:t>
            </a:r>
          </a:p>
          <a:p>
            <a:pPr marL="514350" indent="-514350">
              <a:buFont typeface="+mj-lt"/>
              <a:buAutoNum type="arabicPeriod" startAt="15"/>
            </a:pPr>
            <a:r>
              <a:rPr lang="fr-BE" sz="1400" dirty="0"/>
              <a:t>Yale </a:t>
            </a:r>
            <a:r>
              <a:rPr lang="fr-BE" sz="1400" dirty="0" err="1"/>
              <a:t>University</a:t>
            </a:r>
            <a:r>
              <a:rPr lang="fr-BE" sz="1400" dirty="0"/>
              <a:t>/ISSF Stainless Steel Project, 2013</a:t>
            </a:r>
          </a:p>
          <a:p>
            <a:pPr marL="514350" indent="-514350">
              <a:buFont typeface="+mj-lt"/>
              <a:buAutoNum type="arabicPeriod" startAt="15"/>
            </a:pPr>
            <a:r>
              <a:rPr lang="en-US" sz="1400" dirty="0"/>
              <a:t>The Greening of a Convention Centre. Nickel, Volume 23, Number 3, June 2008, 6-9.</a:t>
            </a:r>
          </a:p>
          <a:p>
            <a:pPr marL="514350" indent="-514350">
              <a:buFont typeface="+mj-lt"/>
              <a:buAutoNum type="arabicPeriod" startAt="15"/>
            </a:pPr>
            <a:r>
              <a:rPr lang="fr-FR" sz="1400" dirty="0">
                <a:hlinkClick r:id="rId6"/>
              </a:rPr>
              <a:t>https://www.nickelinstitute.org/Sustainability/LifeCycleManagement/LifeCycleAssessments/LCAProgresoPier.aspx</a:t>
            </a:r>
            <a:r>
              <a:rPr lang="fr-FR" sz="1400" dirty="0"/>
              <a:t> </a:t>
            </a:r>
          </a:p>
          <a:p>
            <a:pPr marL="514350" indent="-514350">
              <a:buFont typeface="+mj-lt"/>
              <a:buAutoNum type="arabicPeriod" startAt="15"/>
            </a:pPr>
            <a:r>
              <a:rPr lang="fr-FR" sz="1400" dirty="0"/>
              <a:t>International Stainless Steel Forum </a:t>
            </a:r>
            <a:r>
              <a:rPr lang="fr-FR" sz="1400" dirty="0">
                <a:hlinkClick r:id="rId3"/>
              </a:rPr>
              <a:t>www.worldstainless.org</a:t>
            </a:r>
            <a:r>
              <a:rPr lang="fr-FR" sz="1400" dirty="0"/>
              <a:t> </a:t>
            </a:r>
          </a:p>
          <a:p>
            <a:pPr marL="514350" indent="-514350">
              <a:buFont typeface="+mj-lt"/>
              <a:buAutoNum type="arabicPeriod" startAt="15"/>
            </a:pPr>
            <a:r>
              <a:rPr lang="fr-FR" sz="1400" dirty="0"/>
              <a:t>World Steel Association </a:t>
            </a:r>
          </a:p>
          <a:p>
            <a:pPr marL="514350" indent="-514350">
              <a:buFont typeface="+mj-lt"/>
              <a:buAutoNum type="arabicPeriod" startAt="15"/>
            </a:pPr>
            <a:r>
              <a:rPr lang="en-US" sz="1400" dirty="0"/>
              <a:t>A. </a:t>
            </a:r>
            <a:r>
              <a:rPr lang="de-DE" sz="1400" dirty="0"/>
              <a:t>Dusart, H. El-Deeb, N. Jaouhari, D. Ka, L.Ruf . Final Report ISSF Workshop. Université Paris 1 Panthéon-Sorbonne, 2011.</a:t>
            </a:r>
          </a:p>
        </p:txBody>
      </p:sp>
      <p:sp>
        <p:nvSpPr>
          <p:cNvPr id="2" name="Slide Number Placeholder 1"/>
          <p:cNvSpPr>
            <a:spLocks noGrp="1"/>
          </p:cNvSpPr>
          <p:nvPr>
            <p:ph type="sldNum" sz="quarter" idx="12"/>
          </p:nvPr>
        </p:nvSpPr>
        <p:spPr/>
        <p:txBody>
          <a:bodyPr/>
          <a:lstStyle/>
          <a:p>
            <a:fld id="{BF73EC7F-79ED-4C17-9829-92AE53B2AB65}" type="slidenum">
              <a:rPr lang="fr-BE" smtClean="0"/>
              <a:pPr/>
              <a:t>42</a:t>
            </a:fld>
            <a:endParaRPr lang="fr-BE"/>
          </a:p>
        </p:txBody>
      </p:sp>
    </p:spTree>
    <p:extLst>
      <p:ext uri="{BB962C8B-B14F-4D97-AF65-F5344CB8AC3E}">
        <p14:creationId xmlns:p14="http://schemas.microsoft.com/office/powerpoint/2010/main" val="4443230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Referencias</a:t>
            </a:r>
            <a:r>
              <a:rPr lang="fr-BE" dirty="0"/>
              <a:t> y </a:t>
            </a:r>
            <a:r>
              <a:rPr lang="fr-BE" dirty="0" err="1"/>
              <a:t>fuentes</a:t>
            </a:r>
            <a:endParaRPr lang="en-GB" dirty="0"/>
          </a:p>
        </p:txBody>
      </p:sp>
      <p:sp>
        <p:nvSpPr>
          <p:cNvPr id="3" name="Content Placeholder 2"/>
          <p:cNvSpPr>
            <a:spLocks noGrp="1"/>
          </p:cNvSpPr>
          <p:nvPr>
            <p:ph idx="1"/>
          </p:nvPr>
        </p:nvSpPr>
        <p:spPr>
          <a:xfrm>
            <a:off x="457200" y="1268760"/>
            <a:ext cx="8229600" cy="4853136"/>
          </a:xfrm>
        </p:spPr>
        <p:txBody>
          <a:bodyPr>
            <a:noAutofit/>
          </a:bodyPr>
          <a:lstStyle/>
          <a:p>
            <a:pPr marL="514350" indent="-514350">
              <a:buFont typeface="+mj-lt"/>
              <a:buAutoNum type="arabicPeriod" startAt="31"/>
            </a:pPr>
            <a:r>
              <a:rPr lang="de-DE" sz="1400" dirty="0">
                <a:hlinkClick r:id="rId2"/>
              </a:rPr>
              <a:t>http://www.ssina.com/download_a_file/lifecycle.pdf</a:t>
            </a:r>
            <a:r>
              <a:rPr lang="de-DE" sz="1400" dirty="0"/>
              <a:t> </a:t>
            </a:r>
          </a:p>
          <a:p>
            <a:pPr marL="514350" indent="-514350">
              <a:buFont typeface="+mj-lt"/>
              <a:buAutoNum type="arabicPeriod" startAt="31"/>
            </a:pPr>
            <a:r>
              <a:rPr lang="en-US" sz="1400" dirty="0">
                <a:hlinkClick r:id="rId3"/>
              </a:rPr>
              <a:t>https://www.nickelinstitute.org/nickel-magazine/nickel-magazine-vol-31-no1-2016/</a:t>
            </a:r>
            <a:r>
              <a:rPr lang="en-US" sz="1400" dirty="0"/>
              <a:t> </a:t>
            </a:r>
          </a:p>
          <a:p>
            <a:pPr marL="514350" indent="-514350">
              <a:buFont typeface="+mj-lt"/>
              <a:buAutoNum type="arabicPeriod" startAt="31"/>
            </a:pPr>
            <a:r>
              <a:rPr lang="en-US" sz="1400" dirty="0">
                <a:hlinkClick r:id="rId4"/>
              </a:rPr>
              <a:t>www.worldstainless.org/Files/issf/non-image-files/PDF/Euro_Inox/RoofingTech_EN.pdf</a:t>
            </a:r>
            <a:r>
              <a:rPr lang="en-US" sz="1400" dirty="0"/>
              <a:t>   </a:t>
            </a:r>
          </a:p>
          <a:p>
            <a:pPr marL="514350" indent="-514350">
              <a:buFont typeface="+mj-lt"/>
              <a:buAutoNum type="arabicPeriod" startAt="31"/>
            </a:pPr>
            <a:r>
              <a:rPr lang="de-DE" sz="1400" dirty="0">
                <a:hlinkClick r:id="rId5"/>
              </a:rPr>
              <a:t>http://www.ametalsystems.com/RoofLifecycleCostComparison.aspx</a:t>
            </a:r>
            <a:endParaRPr lang="de-DE" sz="1400" dirty="0"/>
          </a:p>
          <a:p>
            <a:pPr marL="514350" indent="-514350">
              <a:buFont typeface="+mj-lt"/>
              <a:buAutoNum type="arabicPeriod" startAt="31"/>
            </a:pPr>
            <a:r>
              <a:rPr lang="de-DE" sz="1400" dirty="0">
                <a:hlinkClick r:id="rId6"/>
              </a:rPr>
              <a:t>http://www.metalroofing.com/v2/content/guide/costs/life-cycle-costs.cfm</a:t>
            </a:r>
            <a:endParaRPr lang="de-DE" sz="1400" dirty="0"/>
          </a:p>
          <a:p>
            <a:pPr marL="514350" indent="-514350">
              <a:buFont typeface="+mj-lt"/>
              <a:buAutoNum type="arabicPeriod" startAt="31"/>
            </a:pPr>
            <a:r>
              <a:rPr lang="de-DE" sz="1400" dirty="0">
                <a:hlinkClick r:id="rId7"/>
              </a:rPr>
              <a:t>https://www.toureiffel.paris/en</a:t>
            </a:r>
            <a:r>
              <a:rPr lang="de-DE" sz="1400" dirty="0"/>
              <a:t> </a:t>
            </a:r>
          </a:p>
          <a:p>
            <a:pPr marL="514350" indent="-514350">
              <a:buFont typeface="+mj-lt"/>
              <a:buAutoNum type="arabicPeriod" startAt="31"/>
            </a:pPr>
            <a:r>
              <a:rPr lang="de-DE" sz="1400" dirty="0">
                <a:hlinkClick r:id="rId8"/>
              </a:rPr>
              <a:t>https://en.wikipedia.org/wiki/Eiffel_Tower</a:t>
            </a:r>
            <a:endParaRPr lang="de-DE" sz="1400" dirty="0"/>
          </a:p>
          <a:p>
            <a:pPr marL="514350" indent="-514350">
              <a:buFont typeface="+mj-lt"/>
              <a:buAutoNum type="arabicPeriod" startAt="31"/>
            </a:pPr>
            <a:r>
              <a:rPr lang="de-DE" sz="1400" dirty="0">
                <a:hlinkClick r:id="rId9"/>
              </a:rPr>
              <a:t>http://corrosion-doctors.org/Landmarks/Eiffel.htm</a:t>
            </a:r>
            <a:endParaRPr lang="de-DE" sz="1400" dirty="0"/>
          </a:p>
          <a:p>
            <a:pPr marL="514350" indent="-514350">
              <a:buFont typeface="+mj-lt"/>
              <a:buAutoNum type="arabicPeriod" startAt="31"/>
            </a:pPr>
            <a:r>
              <a:rPr lang="de-DE" sz="1400" dirty="0">
                <a:hlinkClick r:id="rId10"/>
              </a:rPr>
              <a:t>http://en.wikipedia.org/wiki/Chrysler_Building#</a:t>
            </a:r>
            <a:endParaRPr lang="de-DE" sz="1400" dirty="0"/>
          </a:p>
          <a:p>
            <a:pPr marL="514350" indent="-514350">
              <a:buFont typeface="+mj-lt"/>
              <a:buAutoNum type="arabicPeriod" startAt="31"/>
            </a:pPr>
            <a:r>
              <a:rPr lang="en-US" sz="1400" dirty="0"/>
              <a:t>Nickel Development Institute. Timeless Stainless Architecture. Reference Book Series No 11 023, 2001</a:t>
            </a:r>
          </a:p>
          <a:p>
            <a:pPr marL="514350" indent="-514350">
              <a:buFont typeface="+mj-lt"/>
              <a:buAutoNum type="arabicPeriod" startAt="31"/>
            </a:pPr>
            <a:r>
              <a:rPr lang="en-US" sz="1400" dirty="0"/>
              <a:t>C. Houska. Sustainable Stainless Steel Architectural. Construction Canada, September 2008, 58-72.</a:t>
            </a:r>
          </a:p>
          <a:p>
            <a:pPr marL="514350" indent="-514350">
              <a:buFont typeface="+mj-lt"/>
              <a:buAutoNum type="arabicPeriod" startAt="31"/>
            </a:pPr>
            <a:r>
              <a:rPr lang="en-US" sz="1400" dirty="0"/>
              <a:t>Nickel Development Institute. Timeless Stainless Architecture. Reference Book Series No 11 023, 2001</a:t>
            </a:r>
          </a:p>
          <a:p>
            <a:pPr marL="514350" indent="-514350">
              <a:buFont typeface="+mj-lt"/>
              <a:buAutoNum type="arabicPeriod" startAt="31"/>
            </a:pPr>
            <a:r>
              <a:rPr lang="en-US" sz="1400" dirty="0"/>
              <a:t>G. </a:t>
            </a:r>
            <a:r>
              <a:rPr lang="en-US" sz="1400" dirty="0" err="1"/>
              <a:t>Gedge</a:t>
            </a:r>
            <a:r>
              <a:rPr lang="en-US" sz="1400" dirty="0"/>
              <a:t>. Structural uses of stainless steel — buildings and civil engineering. Journal of Constructional Steel Research 64 (2008), 1194–1198.</a:t>
            </a:r>
          </a:p>
          <a:p>
            <a:pPr marL="514350" indent="-514350">
              <a:buFont typeface="+mj-lt"/>
              <a:buAutoNum type="arabicPeriod" startAt="31"/>
            </a:pPr>
            <a:r>
              <a:rPr lang="en-GB" sz="1400" dirty="0">
                <a:hlinkClick r:id="rId11"/>
              </a:rPr>
              <a:t>http://www.metalsforbuildings.eu/</a:t>
            </a:r>
            <a:r>
              <a:rPr lang="en-GB" sz="1400" dirty="0"/>
              <a:t> </a:t>
            </a:r>
          </a:p>
          <a:p>
            <a:pPr marL="514350" indent="-514350">
              <a:buFont typeface="+mj-lt"/>
              <a:buAutoNum type="arabicPeriod" startAt="31"/>
            </a:pPr>
            <a:r>
              <a:rPr lang="fr-FR" sz="1400" dirty="0">
                <a:hlinkClick r:id="rId12"/>
              </a:rPr>
              <a:t>http://www.circle-economy.com/circular-economy/</a:t>
            </a:r>
            <a:r>
              <a:rPr lang="fr-FR" sz="1400" dirty="0"/>
              <a:t> </a:t>
            </a:r>
          </a:p>
          <a:p>
            <a:pPr marL="514350" indent="-514350">
              <a:buFont typeface="+mj-lt"/>
              <a:buAutoNum type="arabicPeriod" startAt="31"/>
            </a:pPr>
            <a:r>
              <a:rPr lang="fr-FR" sz="1400" dirty="0">
                <a:hlinkClick r:id="rId13"/>
              </a:rPr>
              <a:t>http://www.irishenvironment.com/iepedia/circular-economy/</a:t>
            </a:r>
            <a:endParaRPr lang="en-GB" sz="1400" dirty="0"/>
          </a:p>
        </p:txBody>
      </p:sp>
      <p:sp>
        <p:nvSpPr>
          <p:cNvPr id="4" name="Slide Number Placeholder 3"/>
          <p:cNvSpPr>
            <a:spLocks noGrp="1"/>
          </p:cNvSpPr>
          <p:nvPr>
            <p:ph type="sldNum" sz="quarter" idx="12"/>
          </p:nvPr>
        </p:nvSpPr>
        <p:spPr/>
        <p:txBody>
          <a:bodyPr/>
          <a:lstStyle/>
          <a:p>
            <a:fld id="{BF73EC7F-79ED-4C17-9829-92AE53B2AB65}" type="slidenum">
              <a:rPr lang="fr-BE" smtClean="0"/>
              <a:pPr/>
              <a:t>43</a:t>
            </a:fld>
            <a:endParaRPr lang="fr-BE"/>
          </a:p>
        </p:txBody>
      </p:sp>
    </p:spTree>
    <p:extLst>
      <p:ext uri="{BB962C8B-B14F-4D97-AF65-F5344CB8AC3E}">
        <p14:creationId xmlns:p14="http://schemas.microsoft.com/office/powerpoint/2010/main" val="38715968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a:t>Muchas gracias</a:t>
            </a:r>
          </a:p>
        </p:txBody>
      </p:sp>
      <p:sp>
        <p:nvSpPr>
          <p:cNvPr id="2" name="Slide Number Placeholder 1"/>
          <p:cNvSpPr>
            <a:spLocks noGrp="1"/>
          </p:cNvSpPr>
          <p:nvPr>
            <p:ph type="sldNum" sz="quarter" idx="12"/>
          </p:nvPr>
        </p:nvSpPr>
        <p:spPr/>
        <p:txBody>
          <a:bodyPr/>
          <a:lstStyle/>
          <a:p>
            <a:fld id="{BF73EC7F-79ED-4C17-9829-92AE53B2AB65}" type="slidenum">
              <a:rPr lang="fr-BE" smtClean="0"/>
              <a:pPr/>
              <a:t>44</a:t>
            </a:fld>
            <a:endParaRPr lang="fr-BE"/>
          </a:p>
        </p:txBody>
      </p:sp>
    </p:spTree>
    <p:extLst>
      <p:ext uri="{BB962C8B-B14F-4D97-AF65-F5344CB8AC3E}">
        <p14:creationId xmlns:p14="http://schemas.microsoft.com/office/powerpoint/2010/main" val="1119242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es-ES_tradnl" dirty="0"/>
              <a:t>Apéndice</a:t>
            </a:r>
            <a:br>
              <a:rPr lang="es-ES_tradnl" dirty="0"/>
            </a:br>
            <a:r>
              <a:rPr lang="es-ES_tradnl" dirty="0"/>
              <a:t>Reciclaje de otros materiales</a:t>
            </a:r>
          </a:p>
        </p:txBody>
      </p:sp>
      <p:sp>
        <p:nvSpPr>
          <p:cNvPr id="6" name="Sous-titre 5"/>
          <p:cNvSpPr>
            <a:spLocks noGrp="1"/>
          </p:cNvSpPr>
          <p:nvPr>
            <p:ph type="subTitle" idx="1"/>
          </p:nvPr>
        </p:nvSpPr>
        <p:spPr/>
        <p:txBody>
          <a:bodyPr>
            <a:normAutofit fontScale="70000" lnSpcReduction="20000"/>
          </a:bodyPr>
          <a:lstStyle/>
          <a:p>
            <a:r>
              <a:rPr lang="es-ES_tradnl" dirty="0"/>
              <a:t>Es un problema complejo</a:t>
            </a:r>
          </a:p>
          <a:p>
            <a:r>
              <a:rPr lang="es-ES_tradnl" dirty="0"/>
              <a:t>Este apartado sólo pretende proporcionar algunas ideas sobre otros materiales para su comparación </a:t>
            </a:r>
          </a:p>
          <a:p>
            <a:r>
              <a:rPr lang="es-ES_tradnl" dirty="0"/>
              <a:t>Se detallan las fuentes de información</a:t>
            </a:r>
          </a:p>
          <a:p>
            <a:endParaRPr lang="fr-FR" dirty="0"/>
          </a:p>
        </p:txBody>
      </p:sp>
      <p:sp>
        <p:nvSpPr>
          <p:cNvPr id="2" name="Slide Number Placeholder 1"/>
          <p:cNvSpPr>
            <a:spLocks noGrp="1"/>
          </p:cNvSpPr>
          <p:nvPr>
            <p:ph type="sldNum" sz="quarter" idx="12"/>
          </p:nvPr>
        </p:nvSpPr>
        <p:spPr/>
        <p:txBody>
          <a:bodyPr/>
          <a:lstStyle/>
          <a:p>
            <a:fld id="{BF73EC7F-79ED-4C17-9829-92AE53B2AB65}" type="slidenum">
              <a:rPr lang="fr-BE" smtClean="0"/>
              <a:pPr/>
              <a:t>45</a:t>
            </a:fld>
            <a:endParaRPr lang="fr-BE"/>
          </a:p>
        </p:txBody>
      </p:sp>
    </p:spTree>
    <p:extLst>
      <p:ext uri="{BB962C8B-B14F-4D97-AF65-F5344CB8AC3E}">
        <p14:creationId xmlns:p14="http://schemas.microsoft.com/office/powerpoint/2010/main" val="2495882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rmAutofit fontScale="90000"/>
          </a:bodyPr>
          <a:lstStyle/>
          <a:p>
            <a:r>
              <a:rPr lang="es-ES_tradnl" dirty="0"/>
              <a:t>Más sobre el reciclaje: el cemento y el hormigón</a:t>
            </a:r>
            <a:endParaRPr lang="fr-FR" dirty="0"/>
          </a:p>
        </p:txBody>
      </p:sp>
      <p:sp>
        <p:nvSpPr>
          <p:cNvPr id="3" name="Content Placeholder 2"/>
          <p:cNvSpPr>
            <a:spLocks noGrp="1"/>
          </p:cNvSpPr>
          <p:nvPr>
            <p:ph idx="1"/>
          </p:nvPr>
        </p:nvSpPr>
        <p:spPr/>
        <p:txBody>
          <a:bodyPr>
            <a:normAutofit fontScale="92500" lnSpcReduction="20000"/>
          </a:bodyPr>
          <a:lstStyle/>
          <a:p>
            <a:pPr marL="0" indent="0" algn="just">
              <a:buNone/>
            </a:pPr>
            <a:r>
              <a:rPr lang="fr-FR" sz="2000" dirty="0">
                <a:hlinkClick r:id="rId3"/>
              </a:rPr>
              <a:t>http://www.wbcsdcement.org/pdf/CSI-RecyclingConcrete-FullReport.pdf</a:t>
            </a:r>
            <a:r>
              <a:rPr lang="fr-FR" sz="2000" dirty="0"/>
              <a:t> </a:t>
            </a:r>
          </a:p>
          <a:p>
            <a:pPr algn="just"/>
            <a:endParaRPr lang="fr-FR" sz="2000" dirty="0"/>
          </a:p>
          <a:p>
            <a:pPr algn="just"/>
            <a:r>
              <a:rPr lang="es-ES_tradnl" sz="2000" dirty="0"/>
              <a:t>Puede emplearse un máximo del 20% de hormigón reciclado en un hormigón nuevo</a:t>
            </a:r>
          </a:p>
          <a:p>
            <a:pPr lvl="1" algn="just"/>
            <a:r>
              <a:rPr lang="es-ES_tradnl" sz="1800" dirty="0"/>
              <a:t>sólo como árido, no como cemento</a:t>
            </a:r>
          </a:p>
          <a:p>
            <a:pPr lvl="1" algn="just"/>
            <a:r>
              <a:rPr lang="es-ES_tradnl" sz="1800" dirty="0"/>
              <a:t>por tanto, el hormigón resultante es de menor calidad, no apto para todas las aplicaciones</a:t>
            </a:r>
          </a:p>
          <a:p>
            <a:pPr algn="just"/>
            <a:r>
              <a:rPr lang="es-ES_tradnl" sz="2000" dirty="0"/>
              <a:t>Parece que la mayoría del hormigón va a parar a las capas de base de carreteras y vertederos tras su demolición (no hay figuras detalladas disponibles)</a:t>
            </a:r>
          </a:p>
          <a:p>
            <a:pPr algn="just"/>
            <a:r>
              <a:rPr lang="es-ES_tradnl" sz="2000" dirty="0"/>
              <a:t>El triturado del hormigón viejo y su transporte son las operaciones principales del reciclaje, las cuales deben compararse con la extracción local de árido. </a:t>
            </a:r>
          </a:p>
          <a:p>
            <a:pPr algn="just"/>
            <a:r>
              <a:rPr lang="es-ES_tradnl" sz="2000" dirty="0"/>
              <a:t>En general, el reciclaje siempre conlleva a un producto de menor calidad (</a:t>
            </a:r>
            <a:r>
              <a:rPr lang="es-ES_tradnl" sz="2000" dirty="0" err="1"/>
              <a:t>downcycling</a:t>
            </a:r>
            <a:r>
              <a:rPr lang="es-ES_tradnl" sz="2000" dirty="0"/>
              <a:t>).</a:t>
            </a:r>
          </a:p>
          <a:p>
            <a:pPr algn="just"/>
            <a:r>
              <a:rPr lang="es-ES_tradnl" sz="2000" dirty="0"/>
              <a:t>La reutilización de bloques tras la demolición del hormigón es una actividad marginal hoy en día, pero podría representar la ruta más directa para la reutilización sin </a:t>
            </a:r>
            <a:r>
              <a:rPr lang="es-ES_tradnl" sz="2000" dirty="0" err="1"/>
              <a:t>downcycling</a:t>
            </a:r>
            <a:r>
              <a:rPr lang="es-ES_tradnl" sz="2000" dirty="0"/>
              <a:t>. ¡Aunque no resulta fácil de implementar!</a:t>
            </a:r>
          </a:p>
        </p:txBody>
      </p:sp>
      <p:sp>
        <p:nvSpPr>
          <p:cNvPr id="4" name="Slide Number Placeholder 3"/>
          <p:cNvSpPr>
            <a:spLocks noGrp="1"/>
          </p:cNvSpPr>
          <p:nvPr>
            <p:ph type="sldNum" sz="quarter" idx="12"/>
          </p:nvPr>
        </p:nvSpPr>
        <p:spPr/>
        <p:txBody>
          <a:bodyPr/>
          <a:lstStyle/>
          <a:p>
            <a:fld id="{BF73EC7F-79ED-4C17-9829-92AE53B2AB65}" type="slidenum">
              <a:rPr lang="fr-BE" smtClean="0"/>
              <a:pPr/>
              <a:t>46</a:t>
            </a:fld>
            <a:endParaRPr lang="fr-BE"/>
          </a:p>
        </p:txBody>
      </p:sp>
    </p:spTree>
    <p:extLst>
      <p:ext uri="{BB962C8B-B14F-4D97-AF65-F5344CB8AC3E}">
        <p14:creationId xmlns:p14="http://schemas.microsoft.com/office/powerpoint/2010/main" val="32818043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_tradnl" dirty="0"/>
              <a:t>Más sobre el reciclaje: los plásticos</a:t>
            </a:r>
          </a:p>
        </p:txBody>
      </p:sp>
      <p:sp>
        <p:nvSpPr>
          <p:cNvPr id="3" name="Espace réservé du contenu 2"/>
          <p:cNvSpPr>
            <a:spLocks noGrp="1"/>
          </p:cNvSpPr>
          <p:nvPr>
            <p:ph idx="1"/>
          </p:nvPr>
        </p:nvSpPr>
        <p:spPr/>
        <p:txBody>
          <a:bodyPr>
            <a:normAutofit fontScale="92500"/>
          </a:bodyPr>
          <a:lstStyle/>
          <a:p>
            <a:pPr marL="0" indent="0" algn="just">
              <a:buNone/>
            </a:pPr>
            <a:r>
              <a:rPr lang="fr-FR" sz="1800" dirty="0">
                <a:hlinkClick r:id="rId3"/>
              </a:rPr>
              <a:t>http://www-g.eng.cam.ac.uk/impee/?section=topics&amp;topic=RecyclePlastics&amp;page=materials</a:t>
            </a:r>
            <a:r>
              <a:rPr lang="fr-FR" sz="1800" dirty="0"/>
              <a:t> </a:t>
            </a:r>
          </a:p>
          <a:p>
            <a:pPr algn="just"/>
            <a:endParaRPr lang="fr-FR" sz="1800" dirty="0"/>
          </a:p>
          <a:p>
            <a:pPr algn="just"/>
            <a:r>
              <a:rPr lang="es-ES_tradnl" altLang="fr-FR" sz="2000" dirty="0">
                <a:solidFill>
                  <a:srgbClr val="00B050"/>
                </a:solidFill>
              </a:rPr>
              <a:t>Desecho interno </a:t>
            </a:r>
            <a:r>
              <a:rPr lang="es-ES_tradnl" altLang="fr-FR" sz="2000" dirty="0"/>
              <a:t>(generado en las plantas de producción) actualmente se recicla cerca del 100%</a:t>
            </a:r>
          </a:p>
          <a:p>
            <a:pPr algn="just"/>
            <a:r>
              <a:rPr lang="en-US" altLang="fr-FR" sz="2000" dirty="0">
                <a:solidFill>
                  <a:srgbClr val="00B050"/>
                </a:solidFill>
              </a:rPr>
              <a:t>El </a:t>
            </a:r>
            <a:r>
              <a:rPr lang="es-ES_tradnl" altLang="fr-FR" sz="2000" dirty="0">
                <a:solidFill>
                  <a:srgbClr val="00B050"/>
                </a:solidFill>
              </a:rPr>
              <a:t>reciclaje de plásticos usados </a:t>
            </a:r>
            <a:r>
              <a:rPr lang="es-ES_tradnl" altLang="fr-FR" sz="2000" dirty="0"/>
              <a:t>es un gran problema</a:t>
            </a:r>
            <a:r>
              <a:rPr lang="en-US" altLang="fr-FR" sz="1800" dirty="0"/>
              <a:t>:</a:t>
            </a:r>
            <a:endParaRPr lang="fr-FR" sz="1800" dirty="0"/>
          </a:p>
          <a:p>
            <a:pPr lvl="1" algn="just"/>
            <a:r>
              <a:rPr lang="es-ES_tradnl" altLang="fr-FR" sz="1800" dirty="0"/>
              <a:t>La recolección requiere mucho tiempo, es muy cara.</a:t>
            </a:r>
          </a:p>
          <a:p>
            <a:pPr lvl="1" algn="just"/>
            <a:r>
              <a:rPr lang="es-ES_tradnl" altLang="fr-FR" sz="1800" dirty="0"/>
              <a:t>Clasificar residuos de plástico mezclado es difícil – la contaminación es inevitable.</a:t>
            </a:r>
          </a:p>
          <a:p>
            <a:pPr lvl="1" algn="just"/>
            <a:r>
              <a:rPr lang="es-ES_tradnl" altLang="fr-FR" sz="1800" dirty="0"/>
              <a:t>La eliminación de etiquetas, impresiones al 100% es prácticamente imposible.</a:t>
            </a:r>
          </a:p>
          <a:p>
            <a:pPr lvl="1" algn="just"/>
            <a:r>
              <a:rPr lang="es-ES_tradnl" altLang="fr-FR" sz="1800" dirty="0"/>
              <a:t>La contaminación de cualquier tipo compromete la reutilización en aplicaciones de alta tecnología</a:t>
            </a:r>
            <a:r>
              <a:rPr lang="en-US" altLang="fr-FR" sz="1800" dirty="0"/>
              <a:t> “hi-tech” </a:t>
            </a:r>
            <a:endParaRPr lang="fr-FR" sz="1800" dirty="0"/>
          </a:p>
          <a:p>
            <a:pPr marL="0" lvl="0" indent="0" algn="just">
              <a:buNone/>
            </a:pPr>
            <a:r>
              <a:rPr lang="fr-FR" sz="1800" dirty="0"/>
              <a:t>	=&gt;</a:t>
            </a:r>
            <a:r>
              <a:rPr lang="en-US" sz="1800" dirty="0"/>
              <a:t> </a:t>
            </a:r>
            <a:r>
              <a:rPr lang="es-ES_tradnl" sz="1800" dirty="0"/>
              <a:t>los plásticos reciclados </a:t>
            </a:r>
            <a:r>
              <a:rPr lang="es-ES_tradnl" altLang="fr-FR" sz="1800" dirty="0"/>
              <a:t>(aparte de desechos internos) se reutilizan en 	aplicaciones de menor grado (</a:t>
            </a:r>
            <a:r>
              <a:rPr lang="es-ES_tradnl" altLang="fr-FR" sz="1800" dirty="0" err="1"/>
              <a:t>downcycling</a:t>
            </a:r>
            <a:r>
              <a:rPr lang="es-ES_tradnl" altLang="fr-FR" sz="1800" dirty="0"/>
              <a:t>): PET: alfombras baratas, forros;         	PE y PP: bloques, bancos de parques</a:t>
            </a:r>
          </a:p>
          <a:p>
            <a:pPr marL="0" lvl="0" indent="0" algn="just">
              <a:buNone/>
            </a:pPr>
            <a:r>
              <a:rPr lang="en-US" altLang="fr-FR" sz="1800" dirty="0"/>
              <a:t>	=&gt; </a:t>
            </a:r>
            <a:r>
              <a:rPr lang="es-ES_tradnl" altLang="fr-FR" sz="1800" dirty="0"/>
              <a:t>y/o serán quemados o enterrados, o en el peor caso, dejados flotando en los 	océanos</a:t>
            </a:r>
            <a:r>
              <a:rPr lang="en-US" altLang="fr-FR" sz="1800" dirty="0"/>
              <a:t>.</a:t>
            </a:r>
            <a:endParaRPr lang="fr-FR" sz="1800" dirty="0"/>
          </a:p>
        </p:txBody>
      </p:sp>
      <p:sp>
        <p:nvSpPr>
          <p:cNvPr id="4" name="Espace réservé du numéro de diapositive 3"/>
          <p:cNvSpPr>
            <a:spLocks noGrp="1"/>
          </p:cNvSpPr>
          <p:nvPr>
            <p:ph type="sldNum" sz="quarter" idx="12"/>
          </p:nvPr>
        </p:nvSpPr>
        <p:spPr/>
        <p:txBody>
          <a:bodyPr/>
          <a:lstStyle/>
          <a:p>
            <a:fld id="{BF73EC7F-79ED-4C17-9829-92AE53B2AB65}" type="slidenum">
              <a:rPr lang="fr-BE" smtClean="0"/>
              <a:pPr/>
              <a:t>47</a:t>
            </a:fld>
            <a:endParaRPr lang="fr-BE"/>
          </a:p>
        </p:txBody>
      </p:sp>
    </p:spTree>
    <p:extLst>
      <p:ext uri="{BB962C8B-B14F-4D97-AF65-F5344CB8AC3E}">
        <p14:creationId xmlns:p14="http://schemas.microsoft.com/office/powerpoint/2010/main" val="34009847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16632"/>
            <a:ext cx="8579296" cy="1143000"/>
          </a:xfrm>
        </p:spPr>
        <p:txBody>
          <a:bodyPr>
            <a:noAutofit/>
          </a:bodyPr>
          <a:lstStyle/>
          <a:p>
            <a:r>
              <a:rPr lang="es-ES_tradnl" dirty="0"/>
              <a:t>Más sobre el reciclaje: la madera (de ABC*)</a:t>
            </a:r>
          </a:p>
        </p:txBody>
      </p:sp>
      <p:sp>
        <p:nvSpPr>
          <p:cNvPr id="3" name="Espace réservé du contenu 2"/>
          <p:cNvSpPr>
            <a:spLocks noGrp="1"/>
          </p:cNvSpPr>
          <p:nvPr>
            <p:ph idx="1"/>
          </p:nvPr>
        </p:nvSpPr>
        <p:spPr>
          <a:xfrm>
            <a:off x="457200" y="1196752"/>
            <a:ext cx="8229600" cy="4853136"/>
          </a:xfrm>
        </p:spPr>
        <p:txBody>
          <a:bodyPr>
            <a:noAutofit/>
          </a:bodyPr>
          <a:lstStyle/>
          <a:p>
            <a:pPr algn="just"/>
            <a:r>
              <a:rPr lang="es-ES_tradnl" sz="1600" dirty="0"/>
              <a:t>La mejor opción de reciclaje es, evidentemente, la reutilización. Parece que se está realizando un gran esfuerzo en la recogida, reacondicionamiento y re-fabricación de madera estructural y otros productos de madera. No obstante, la cantidad que se reutiliza no está clara. </a:t>
            </a:r>
          </a:p>
          <a:p>
            <a:pPr algn="just"/>
            <a:r>
              <a:rPr lang="es-ES_tradnl" sz="1600" dirty="0"/>
              <a:t>Se han encontrado un número creciente de nuevos usos para la madera estructural sin tratar: productos para la tierra y horticultura, lechos animales, superficies de pistas ecuestres…</a:t>
            </a:r>
          </a:p>
          <a:p>
            <a:pPr algn="just"/>
            <a:r>
              <a:rPr lang="es-ES_tradnl" sz="1600" dirty="0"/>
              <a:t>La madera estructural tratada (los tratamientos químicos previenen podredumbre, hongos, insectos y daños por UV) contiene componentes químicos dañinos, los cuales limitan considerablemente su uso. Se han empleado mayoritariamente en tableros de partículas, aunque su final de vida es aún incierto.</a:t>
            </a:r>
          </a:p>
          <a:p>
            <a:pPr algn="just"/>
            <a:r>
              <a:rPr lang="es-ES_tradnl" sz="1600" dirty="0"/>
              <a:t>Nótese que la deforestación globalizada que está sufriendo el planeta no augura una disponibilidad ilimitada de nueva madera, especialmente en los países nórdicos, en los que un árbol necesita un siglo para su completo desarrollo.</a:t>
            </a:r>
          </a:p>
          <a:p>
            <a:pPr marL="0" indent="0" algn="just">
              <a:buNone/>
            </a:pPr>
            <a:endParaRPr lang="fr-FR" sz="1600" dirty="0"/>
          </a:p>
          <a:p>
            <a:pPr marL="0" indent="0" algn="just">
              <a:buNone/>
            </a:pPr>
            <a:r>
              <a:rPr lang="fr-FR" sz="1400" dirty="0">
                <a:hlinkClick r:id="rId3"/>
              </a:rPr>
              <a:t>https://www.dtsc.ca.gov/HazardousWaste/upload/TWW_Final.pdf</a:t>
            </a:r>
            <a:r>
              <a:rPr lang="fr-FR" sz="1400" dirty="0"/>
              <a:t> </a:t>
            </a:r>
          </a:p>
          <a:p>
            <a:pPr marL="0" indent="0" algn="just">
              <a:buNone/>
            </a:pPr>
            <a:r>
              <a:rPr lang="fr-FR" sz="1400" dirty="0">
                <a:hlinkClick r:id="rId4"/>
              </a:rPr>
              <a:t>https://woodrecyclers.org/about-waste-wood/wood-recycling-information/</a:t>
            </a:r>
            <a:r>
              <a:rPr lang="fr-FR" sz="1400" dirty="0"/>
              <a:t> </a:t>
            </a:r>
          </a:p>
          <a:p>
            <a:pPr marL="0" indent="0" algn="just">
              <a:buNone/>
            </a:pPr>
            <a:r>
              <a:rPr lang="fr-FR" sz="1400" dirty="0">
                <a:hlinkClick r:id="rId5"/>
              </a:rPr>
              <a:t>http://en.wikipedia.org/wiki/Wood_preservation</a:t>
            </a:r>
            <a:r>
              <a:rPr lang="fr-FR" sz="1400" dirty="0"/>
              <a:t> </a:t>
            </a:r>
          </a:p>
          <a:p>
            <a:pPr marL="0" indent="0" algn="just">
              <a:buNone/>
            </a:pPr>
            <a:r>
              <a:rPr lang="fr-FR" sz="1400" dirty="0">
                <a:hlinkClick r:id="rId6"/>
              </a:rPr>
              <a:t>http://www.wasteminz.org.nz/wp-content/uploads/Scott-Rhodes.pdf</a:t>
            </a:r>
            <a:endParaRPr lang="fr-FR" sz="1400" dirty="0"/>
          </a:p>
          <a:p>
            <a:pPr marL="0" indent="0" algn="just">
              <a:buNone/>
            </a:pPr>
            <a:r>
              <a:rPr lang="fr-FR" sz="1400" dirty="0">
                <a:hlinkClick r:id="rId7"/>
              </a:rPr>
              <a:t>http://www.brighthub.com/environment/green-living/articles/106146.aspx</a:t>
            </a:r>
            <a:endParaRPr lang="fr-FR" sz="1400" dirty="0"/>
          </a:p>
          <a:p>
            <a:pPr marL="0" indent="0" algn="just">
              <a:buNone/>
            </a:pPr>
            <a:endParaRPr lang="fr-FR" sz="1400" dirty="0"/>
          </a:p>
          <a:p>
            <a:pPr marL="0" indent="0" algn="just">
              <a:buNone/>
            </a:pPr>
            <a:r>
              <a:rPr lang="fr-FR" sz="1400" dirty="0"/>
              <a:t>*ABC: Architecture, Building and Construction</a:t>
            </a:r>
          </a:p>
        </p:txBody>
      </p:sp>
      <p:sp>
        <p:nvSpPr>
          <p:cNvPr id="4" name="Espace réservé du numéro de diapositive 3"/>
          <p:cNvSpPr>
            <a:spLocks noGrp="1"/>
          </p:cNvSpPr>
          <p:nvPr>
            <p:ph type="sldNum" sz="quarter" idx="12"/>
          </p:nvPr>
        </p:nvSpPr>
        <p:spPr/>
        <p:txBody>
          <a:bodyPr/>
          <a:lstStyle/>
          <a:p>
            <a:fld id="{BF73EC7F-79ED-4C17-9829-92AE53B2AB65}" type="slidenum">
              <a:rPr lang="fr-BE" smtClean="0"/>
              <a:pPr/>
              <a:t>48</a:t>
            </a:fld>
            <a:endParaRPr lang="fr-BE"/>
          </a:p>
        </p:txBody>
      </p:sp>
    </p:spTree>
    <p:extLst>
      <p:ext uri="{BB962C8B-B14F-4D97-AF65-F5344CB8AC3E}">
        <p14:creationId xmlns:p14="http://schemas.microsoft.com/office/powerpoint/2010/main" val="2927628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19" y="119871"/>
            <a:ext cx="8229600" cy="634082"/>
          </a:xfrm>
        </p:spPr>
        <p:txBody>
          <a:bodyPr>
            <a:normAutofit/>
          </a:bodyPr>
          <a:lstStyle/>
          <a:p>
            <a:r>
              <a:rPr lang="fr-FR" sz="3200" dirty="0" err="1"/>
              <a:t>Comentarios</a:t>
            </a:r>
            <a:r>
              <a:rPr lang="fr-FR" sz="3200" dirty="0"/>
              <a:t> sobre los </a:t>
            </a:r>
            <a:r>
              <a:rPr lang="fr-FR" sz="3200" dirty="0" err="1"/>
              <a:t>indicadores</a:t>
            </a:r>
            <a:r>
              <a:rPr lang="fr-FR" sz="3200" dirty="0"/>
              <a:t>:</a:t>
            </a:r>
          </a:p>
        </p:txBody>
      </p:sp>
      <p:sp>
        <p:nvSpPr>
          <p:cNvPr id="3" name="Content Placeholder 2"/>
          <p:cNvSpPr>
            <a:spLocks noGrp="1"/>
          </p:cNvSpPr>
          <p:nvPr>
            <p:ph idx="1"/>
          </p:nvPr>
        </p:nvSpPr>
        <p:spPr>
          <a:xfrm>
            <a:off x="421622" y="798571"/>
            <a:ext cx="8229600" cy="532656"/>
          </a:xfrm>
        </p:spPr>
        <p:txBody>
          <a:bodyPr>
            <a:normAutofit/>
          </a:bodyPr>
          <a:lstStyle/>
          <a:p>
            <a:pPr marL="0" indent="0" algn="ctr">
              <a:buNone/>
            </a:pPr>
            <a:r>
              <a:rPr lang="fr-FR" sz="2000" dirty="0"/>
              <a:t>Los </a:t>
            </a:r>
            <a:r>
              <a:rPr lang="fr-FR" sz="2000" dirty="0" err="1"/>
              <a:t>indicadores</a:t>
            </a:r>
            <a:r>
              <a:rPr lang="fr-FR" sz="2000" dirty="0"/>
              <a:t> de </a:t>
            </a:r>
            <a:r>
              <a:rPr lang="fr-FR" sz="2000" dirty="0" err="1"/>
              <a:t>reciclabilidad</a:t>
            </a:r>
            <a:r>
              <a:rPr lang="fr-FR" sz="2000" dirty="0"/>
              <a:t> no </a:t>
            </a:r>
            <a:r>
              <a:rPr lang="fr-FR" sz="2000" dirty="0" err="1"/>
              <a:t>tienen</a:t>
            </a:r>
            <a:r>
              <a:rPr lang="fr-FR" sz="2000" dirty="0"/>
              <a:t> en </a:t>
            </a:r>
            <a:r>
              <a:rPr lang="fr-FR" sz="2000" dirty="0" err="1"/>
              <a:t>cuenta</a:t>
            </a:r>
            <a:r>
              <a:rPr lang="fr-FR" sz="2000" dirty="0"/>
              <a:t> el « </a:t>
            </a:r>
            <a:r>
              <a:rPr lang="fr-FR" sz="2000" dirty="0" err="1"/>
              <a:t>downcycling</a:t>
            </a:r>
            <a:r>
              <a:rPr lang="fr-FR" sz="2000" dirty="0"/>
              <a:t>». </a:t>
            </a:r>
            <a:endParaRPr lang="fr-FR" sz="1600" dirty="0"/>
          </a:p>
        </p:txBody>
      </p:sp>
      <p:sp>
        <p:nvSpPr>
          <p:cNvPr id="4" name="Slide Number Placeholder 3"/>
          <p:cNvSpPr>
            <a:spLocks noGrp="1"/>
          </p:cNvSpPr>
          <p:nvPr>
            <p:ph type="sldNum" sz="quarter" idx="12"/>
          </p:nvPr>
        </p:nvSpPr>
        <p:spPr/>
        <p:txBody>
          <a:bodyPr/>
          <a:lstStyle/>
          <a:p>
            <a:fld id="{BF73EC7F-79ED-4C17-9829-92AE53B2AB65}" type="slidenum">
              <a:rPr lang="fr-BE" smtClean="0"/>
              <a:t>5</a:t>
            </a:fld>
            <a:endParaRPr lang="fr-BE"/>
          </a:p>
        </p:txBody>
      </p:sp>
      <p:sp>
        <p:nvSpPr>
          <p:cNvPr id="5" name="TextBox 4"/>
          <p:cNvSpPr txBox="1"/>
          <p:nvPr/>
        </p:nvSpPr>
        <p:spPr>
          <a:xfrm rot="1948694">
            <a:off x="7704614" y="393548"/>
            <a:ext cx="1126894" cy="369332"/>
          </a:xfrm>
          <a:prstGeom prst="rect">
            <a:avLst/>
          </a:prstGeom>
          <a:noFill/>
          <a:ln>
            <a:solidFill>
              <a:schemeClr val="accent1"/>
            </a:solidFill>
          </a:ln>
        </p:spPr>
        <p:txBody>
          <a:bodyPr wrap="square" rtlCol="0">
            <a:spAutoFit/>
          </a:bodyPr>
          <a:lstStyle/>
          <a:p>
            <a:pPr algn="ctr"/>
            <a:r>
              <a:rPr lang="fr-FR" b="1" dirty="0">
                <a:solidFill>
                  <a:schemeClr val="accent1"/>
                </a:solidFill>
              </a:rPr>
              <a:t>NUEVO ! </a:t>
            </a:r>
          </a:p>
        </p:txBody>
      </p:sp>
      <p:pic>
        <p:nvPicPr>
          <p:cNvPr id="6" name="Image 5"/>
          <p:cNvPicPr>
            <a:picLocks noChangeAspect="1"/>
          </p:cNvPicPr>
          <p:nvPr/>
        </p:nvPicPr>
        <p:blipFill>
          <a:blip r:embed="rId2"/>
          <a:stretch>
            <a:fillRect/>
          </a:stretch>
        </p:blipFill>
        <p:spPr>
          <a:xfrm>
            <a:off x="16742" y="1596143"/>
            <a:ext cx="6139434" cy="4951514"/>
          </a:xfrm>
          <a:prstGeom prst="rect">
            <a:avLst/>
          </a:prstGeom>
          <a:ln>
            <a:solidFill>
              <a:schemeClr val="tx1"/>
            </a:solidFill>
          </a:ln>
        </p:spPr>
      </p:pic>
      <p:sp>
        <p:nvSpPr>
          <p:cNvPr id="7" name="ZoneTexte 6"/>
          <p:cNvSpPr txBox="1"/>
          <p:nvPr/>
        </p:nvSpPr>
        <p:spPr>
          <a:xfrm>
            <a:off x="6139434" y="1596143"/>
            <a:ext cx="2681038" cy="4278094"/>
          </a:xfrm>
          <a:prstGeom prst="rect">
            <a:avLst/>
          </a:prstGeom>
          <a:noFill/>
        </p:spPr>
        <p:txBody>
          <a:bodyPr wrap="square" rtlCol="0">
            <a:spAutoFit/>
          </a:bodyPr>
          <a:lstStyle/>
          <a:p>
            <a:pPr algn="just"/>
            <a:r>
              <a:rPr lang="en-US" sz="1600" dirty="0"/>
              <a:t>Los </a:t>
            </a:r>
            <a:r>
              <a:rPr lang="en-US" sz="1600" dirty="0" err="1"/>
              <a:t>metales</a:t>
            </a:r>
            <a:r>
              <a:rPr lang="en-US" sz="1600" dirty="0"/>
              <a:t> </a:t>
            </a:r>
            <a:r>
              <a:rPr lang="en-US" sz="1600" dirty="0" err="1"/>
              <a:t>pueden</a:t>
            </a:r>
            <a:r>
              <a:rPr lang="en-US" sz="1600" dirty="0"/>
              <a:t> </a:t>
            </a:r>
            <a:r>
              <a:rPr lang="en-US" sz="1600" dirty="0" err="1"/>
              <a:t>ser</a:t>
            </a:r>
            <a:r>
              <a:rPr lang="en-US" sz="1600" dirty="0"/>
              <a:t> </a:t>
            </a:r>
            <a:r>
              <a:rPr lang="en-US" sz="1600" dirty="0" err="1"/>
              <a:t>reciclados</a:t>
            </a:r>
            <a:r>
              <a:rPr lang="en-US" sz="1600" dirty="0"/>
              <a:t> sin </a:t>
            </a:r>
            <a:r>
              <a:rPr lang="en-US" sz="1600" dirty="0" err="1"/>
              <a:t>merma</a:t>
            </a:r>
            <a:r>
              <a:rPr lang="en-US" sz="1600" dirty="0"/>
              <a:t> </a:t>
            </a:r>
            <a:r>
              <a:rPr lang="en-US" sz="1600" dirty="0" err="1"/>
              <a:t>alguna</a:t>
            </a:r>
            <a:r>
              <a:rPr lang="en-US" sz="1600" dirty="0"/>
              <a:t> </a:t>
            </a:r>
            <a:r>
              <a:rPr lang="en-US" sz="1600" dirty="0" err="1"/>
              <a:t>en</a:t>
            </a:r>
            <a:r>
              <a:rPr lang="en-US" sz="1600" dirty="0"/>
              <a:t> </a:t>
            </a:r>
            <a:r>
              <a:rPr lang="en-US" sz="1600" dirty="0" err="1"/>
              <a:t>su</a:t>
            </a:r>
            <a:r>
              <a:rPr lang="en-US" sz="1600" dirty="0"/>
              <a:t> </a:t>
            </a:r>
            <a:r>
              <a:rPr lang="en-US" sz="1600" dirty="0" err="1"/>
              <a:t>calidad</a:t>
            </a:r>
            <a:r>
              <a:rPr lang="en-US" sz="1600" dirty="0"/>
              <a:t>.. </a:t>
            </a:r>
          </a:p>
          <a:p>
            <a:pPr algn="just"/>
            <a:r>
              <a:rPr lang="en-US" sz="1600" dirty="0"/>
              <a:t>La </a:t>
            </a:r>
            <a:r>
              <a:rPr lang="en-US" sz="1600" dirty="0" err="1"/>
              <a:t>razon</a:t>
            </a:r>
            <a:r>
              <a:rPr lang="en-US" sz="1600" dirty="0"/>
              <a:t> se </a:t>
            </a:r>
            <a:r>
              <a:rPr lang="en-US" sz="1600" dirty="0" err="1"/>
              <a:t>debe</a:t>
            </a:r>
            <a:r>
              <a:rPr lang="en-US" sz="1600" dirty="0"/>
              <a:t> a que </a:t>
            </a:r>
            <a:r>
              <a:rPr lang="en-US" sz="1600" dirty="0" err="1"/>
              <a:t>los</a:t>
            </a:r>
            <a:r>
              <a:rPr lang="en-US" sz="1600" dirty="0"/>
              <a:t> </a:t>
            </a:r>
            <a:r>
              <a:rPr lang="en-US" sz="1600" dirty="0" err="1"/>
              <a:t>granos</a:t>
            </a:r>
            <a:r>
              <a:rPr lang="en-US" sz="1600" dirty="0"/>
              <a:t> </a:t>
            </a:r>
            <a:r>
              <a:rPr lang="en-US" sz="1600" dirty="0" err="1"/>
              <a:t>metalicos</a:t>
            </a:r>
            <a:r>
              <a:rPr lang="en-US" sz="1600" dirty="0"/>
              <a:t> son </a:t>
            </a:r>
            <a:r>
              <a:rPr lang="en-US" sz="1600" dirty="0" err="1"/>
              <a:t>totalmente</a:t>
            </a:r>
            <a:r>
              <a:rPr lang="en-US" sz="1600" dirty="0"/>
              <a:t> </a:t>
            </a:r>
            <a:r>
              <a:rPr lang="en-US" sz="1600" dirty="0" err="1"/>
              <a:t>restablecidos</a:t>
            </a:r>
            <a:r>
              <a:rPr lang="en-US" sz="1600" dirty="0"/>
              <a:t> </a:t>
            </a:r>
            <a:r>
              <a:rPr lang="en-US" sz="1600" dirty="0" err="1"/>
              <a:t>durante</a:t>
            </a:r>
            <a:r>
              <a:rPr lang="en-US" sz="1600" dirty="0"/>
              <a:t> la </a:t>
            </a:r>
            <a:r>
              <a:rPr lang="en-US" sz="1600" dirty="0" err="1"/>
              <a:t>resolidificación</a:t>
            </a:r>
            <a:r>
              <a:rPr lang="en-US" sz="1600" dirty="0"/>
              <a:t>, </a:t>
            </a:r>
            <a:r>
              <a:rPr lang="en-US" sz="1600" dirty="0" err="1"/>
              <a:t>recuperando</a:t>
            </a:r>
            <a:r>
              <a:rPr lang="en-US" sz="1600" dirty="0"/>
              <a:t> </a:t>
            </a:r>
            <a:r>
              <a:rPr lang="en-US" sz="1600" dirty="0" err="1"/>
              <a:t>sus</a:t>
            </a:r>
            <a:r>
              <a:rPr lang="en-US" sz="1600" dirty="0"/>
              <a:t> </a:t>
            </a:r>
            <a:r>
              <a:rPr lang="en-US" sz="1600" dirty="0" err="1"/>
              <a:t>propiedades</a:t>
            </a:r>
            <a:r>
              <a:rPr lang="en-US" sz="1600" dirty="0"/>
              <a:t> </a:t>
            </a:r>
            <a:r>
              <a:rPr lang="en-US" sz="1600" dirty="0" err="1"/>
              <a:t>originales</a:t>
            </a:r>
            <a:r>
              <a:rPr lang="en-US" sz="1600" dirty="0"/>
              <a:t> </a:t>
            </a:r>
            <a:r>
              <a:rPr lang="en-US" sz="1600" dirty="0" err="1"/>
              <a:t>aunque</a:t>
            </a:r>
            <a:r>
              <a:rPr lang="en-US" sz="1600" dirty="0"/>
              <a:t> </a:t>
            </a:r>
            <a:r>
              <a:rPr lang="en-US" sz="1600" dirty="0" err="1"/>
              <a:t>sean</a:t>
            </a:r>
            <a:r>
              <a:rPr lang="en-US" sz="1600" dirty="0"/>
              <a:t> </a:t>
            </a:r>
            <a:r>
              <a:rPr lang="en-US" sz="1600" dirty="0" err="1"/>
              <a:t>sometidos</a:t>
            </a:r>
            <a:r>
              <a:rPr lang="en-US" sz="1600" dirty="0"/>
              <a:t> al </a:t>
            </a:r>
            <a:r>
              <a:rPr lang="en-US" sz="1600" dirty="0" err="1"/>
              <a:t>proceso</a:t>
            </a:r>
            <a:r>
              <a:rPr lang="en-US" sz="1600" dirty="0"/>
              <a:t> de </a:t>
            </a:r>
            <a:r>
              <a:rPr lang="en-US" sz="1600" dirty="0" err="1"/>
              <a:t>reciclaje</a:t>
            </a:r>
            <a:r>
              <a:rPr lang="en-US" sz="1600" dirty="0"/>
              <a:t> </a:t>
            </a:r>
            <a:r>
              <a:rPr lang="en-US" sz="1600" dirty="0" err="1"/>
              <a:t>muchas</a:t>
            </a:r>
            <a:r>
              <a:rPr lang="en-US" sz="1600" dirty="0"/>
              <a:t> </a:t>
            </a:r>
            <a:r>
              <a:rPr lang="en-US" sz="1600" dirty="0" err="1"/>
              <a:t>veces</a:t>
            </a:r>
            <a:r>
              <a:rPr lang="en-US" sz="1600" dirty="0"/>
              <a:t>. </a:t>
            </a:r>
            <a:r>
              <a:rPr lang="en-US" sz="1600" dirty="0" err="1"/>
              <a:t>Esto</a:t>
            </a:r>
            <a:r>
              <a:rPr lang="en-US" sz="1600" dirty="0"/>
              <a:t> les </a:t>
            </a:r>
            <a:r>
              <a:rPr lang="en-US" sz="1600" dirty="0" err="1"/>
              <a:t>permite</a:t>
            </a:r>
            <a:r>
              <a:rPr lang="en-US" sz="1600" dirty="0"/>
              <a:t> </a:t>
            </a:r>
            <a:r>
              <a:rPr lang="en-US" sz="1600" dirty="0" err="1"/>
              <a:t>ser</a:t>
            </a:r>
            <a:r>
              <a:rPr lang="en-US" sz="1600" dirty="0"/>
              <a:t> </a:t>
            </a:r>
            <a:r>
              <a:rPr lang="en-US" sz="1600" dirty="0" err="1"/>
              <a:t>usados</a:t>
            </a:r>
            <a:r>
              <a:rPr lang="en-US" sz="1600" dirty="0"/>
              <a:t> </a:t>
            </a:r>
            <a:r>
              <a:rPr lang="en-US" sz="1600" dirty="0" err="1"/>
              <a:t>una</a:t>
            </a:r>
            <a:r>
              <a:rPr lang="en-US" sz="1600" dirty="0"/>
              <a:t> y </a:t>
            </a:r>
            <a:r>
              <a:rPr lang="en-US" sz="1600" dirty="0" err="1"/>
              <a:t>otra</a:t>
            </a:r>
            <a:r>
              <a:rPr lang="en-US" sz="1600" dirty="0"/>
              <a:t> </a:t>
            </a:r>
            <a:r>
              <a:rPr lang="en-US" sz="1600" dirty="0" err="1"/>
              <a:t>vez</a:t>
            </a:r>
            <a:r>
              <a:rPr lang="en-US" sz="1600" dirty="0"/>
              <a:t> para la </a:t>
            </a:r>
            <a:r>
              <a:rPr lang="en-US" sz="1600" dirty="0" err="1"/>
              <a:t>misma</a:t>
            </a:r>
            <a:r>
              <a:rPr lang="en-US" sz="1600" dirty="0"/>
              <a:t> </a:t>
            </a:r>
            <a:r>
              <a:rPr lang="en-US" sz="1600" dirty="0" err="1"/>
              <a:t>aplicación</a:t>
            </a:r>
            <a:r>
              <a:rPr lang="en-US" sz="1600" dirty="0"/>
              <a:t>. </a:t>
            </a:r>
            <a:r>
              <a:rPr lang="en-US" sz="1600" dirty="0" err="1"/>
              <a:t>Por</a:t>
            </a:r>
            <a:r>
              <a:rPr lang="en-US" sz="1600" dirty="0"/>
              <a:t> el </a:t>
            </a:r>
            <a:r>
              <a:rPr lang="en-US" sz="1600" dirty="0" err="1"/>
              <a:t>contrario</a:t>
            </a:r>
            <a:r>
              <a:rPr lang="en-US" sz="1600" dirty="0"/>
              <a:t>, las </a:t>
            </a:r>
            <a:r>
              <a:rPr lang="en-US" sz="1600" dirty="0" err="1"/>
              <a:t>caracteristicas</a:t>
            </a:r>
            <a:r>
              <a:rPr lang="en-US" sz="1600" dirty="0"/>
              <a:t> de </a:t>
            </a:r>
            <a:r>
              <a:rPr lang="en-US" sz="1600" dirty="0" err="1"/>
              <a:t>los</a:t>
            </a:r>
            <a:r>
              <a:rPr lang="en-US" sz="1600" dirty="0"/>
              <a:t> </a:t>
            </a:r>
            <a:r>
              <a:rPr lang="en-US" sz="1600" dirty="0" err="1"/>
              <a:t>metales</a:t>
            </a:r>
            <a:r>
              <a:rPr lang="en-US" sz="1600" dirty="0"/>
              <a:t> no </a:t>
            </a:r>
            <a:r>
              <a:rPr lang="en-US" sz="1600" dirty="0" err="1"/>
              <a:t>metalicos</a:t>
            </a:r>
            <a:r>
              <a:rPr lang="en-US" sz="1600" dirty="0"/>
              <a:t> </a:t>
            </a:r>
            <a:r>
              <a:rPr lang="en-US" sz="1600" dirty="0" err="1"/>
              <a:t>empeoran</a:t>
            </a:r>
            <a:r>
              <a:rPr lang="en-US" sz="1600" dirty="0"/>
              <a:t> </a:t>
            </a:r>
            <a:r>
              <a:rPr lang="en-US" sz="1600" dirty="0" err="1"/>
              <a:t>tras</a:t>
            </a:r>
            <a:r>
              <a:rPr lang="en-US" sz="1600" dirty="0"/>
              <a:t> el </a:t>
            </a:r>
            <a:r>
              <a:rPr lang="en-US" sz="1600" dirty="0" err="1"/>
              <a:t>reciclaje</a:t>
            </a:r>
            <a:r>
              <a:rPr lang="en-US" sz="1600" dirty="0"/>
              <a:t>. </a:t>
            </a:r>
            <a:r>
              <a:rPr lang="en-US" baseline="30000" dirty="0"/>
              <a:t>(45)</a:t>
            </a:r>
            <a:endParaRPr lang="fr-FR" baseline="30000" dirty="0"/>
          </a:p>
        </p:txBody>
      </p:sp>
    </p:spTree>
    <p:extLst>
      <p:ext uri="{BB962C8B-B14F-4D97-AF65-F5344CB8AC3E}">
        <p14:creationId xmlns:p14="http://schemas.microsoft.com/office/powerpoint/2010/main" val="2359142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78" y="0"/>
            <a:ext cx="8579296" cy="1143000"/>
          </a:xfrm>
        </p:spPr>
        <p:txBody>
          <a:bodyPr>
            <a:normAutofit/>
          </a:bodyPr>
          <a:lstStyle/>
          <a:p>
            <a:r>
              <a:rPr lang="fr-FR" sz="2800" dirty="0"/>
              <a:t>El </a:t>
            </a:r>
            <a:r>
              <a:rPr lang="fr-FR" sz="2800" dirty="0" err="1"/>
              <a:t>Downcycling</a:t>
            </a:r>
            <a:r>
              <a:rPr lang="fr-FR" sz="2800" dirty="0"/>
              <a:t> es </a:t>
            </a:r>
            <a:r>
              <a:rPr lang="fr-FR" sz="2800" dirty="0" err="1"/>
              <a:t>preferible</a:t>
            </a:r>
            <a:r>
              <a:rPr lang="fr-FR" sz="2800" dirty="0"/>
              <a:t> al </a:t>
            </a:r>
            <a:r>
              <a:rPr lang="fr-FR" sz="2800" dirty="0" err="1"/>
              <a:t>vertedero</a:t>
            </a:r>
            <a:r>
              <a:rPr lang="fr-FR" sz="2800" dirty="0"/>
              <a:t> </a:t>
            </a:r>
            <a:r>
              <a:rPr lang="fr-FR" sz="2800" dirty="0" err="1"/>
              <a:t>pero</a:t>
            </a:r>
            <a:r>
              <a:rPr lang="fr-FR" sz="2800" dirty="0"/>
              <a:t> </a:t>
            </a:r>
            <a:r>
              <a:rPr lang="fr-FR" sz="2800" dirty="0" err="1"/>
              <a:t>aun</a:t>
            </a:r>
            <a:r>
              <a:rPr lang="fr-FR" sz="2800" dirty="0"/>
              <a:t> </a:t>
            </a:r>
            <a:r>
              <a:rPr lang="fr-FR" sz="2800" dirty="0" err="1"/>
              <a:t>está</a:t>
            </a:r>
            <a:r>
              <a:rPr lang="fr-FR" sz="2800" dirty="0"/>
              <a:t> </a:t>
            </a:r>
            <a:r>
              <a:rPr lang="fr-FR" sz="2800" dirty="0" err="1"/>
              <a:t>muy</a:t>
            </a:r>
            <a:r>
              <a:rPr lang="fr-FR" sz="2800" dirty="0"/>
              <a:t> </a:t>
            </a:r>
            <a:r>
              <a:rPr lang="fr-FR" sz="2800" dirty="0" err="1"/>
              <a:t>lejos</a:t>
            </a:r>
            <a:r>
              <a:rPr lang="fr-FR" sz="2800" dirty="0"/>
              <a:t> de la </a:t>
            </a:r>
            <a:r>
              <a:rPr lang="fr-FR" sz="2800" dirty="0" err="1"/>
              <a:t>Economia</a:t>
            </a:r>
            <a:r>
              <a:rPr lang="fr-FR" sz="2800" dirty="0"/>
              <a:t> </a:t>
            </a:r>
            <a:r>
              <a:rPr lang="fr-FR" sz="2800" dirty="0" err="1"/>
              <a:t>Circular</a:t>
            </a:r>
            <a:r>
              <a:rPr lang="fr-FR" sz="2800" dirty="0"/>
              <a:t> </a:t>
            </a:r>
            <a:r>
              <a:rPr lang="fr-FR" sz="2000" baseline="30000" dirty="0"/>
              <a:t>(46,47)</a:t>
            </a:r>
          </a:p>
        </p:txBody>
      </p:sp>
      <p:sp>
        <p:nvSpPr>
          <p:cNvPr id="3" name="Espace réservé du contenu 2"/>
          <p:cNvSpPr>
            <a:spLocks noGrp="1"/>
          </p:cNvSpPr>
          <p:nvPr>
            <p:ph idx="1"/>
          </p:nvPr>
        </p:nvSpPr>
        <p:spPr>
          <a:xfrm>
            <a:off x="323528" y="6174501"/>
            <a:ext cx="8229600" cy="727454"/>
          </a:xfrm>
        </p:spPr>
        <p:txBody>
          <a:bodyPr>
            <a:normAutofit fontScale="85000" lnSpcReduction="10000"/>
          </a:bodyPr>
          <a:lstStyle/>
          <a:p>
            <a:pPr marL="0" indent="0">
              <a:buNone/>
            </a:pPr>
            <a:r>
              <a:rPr lang="es-ES" sz="2000" i="1" dirty="0"/>
              <a:t>La economía circular  trata de cerrar los circuitos de recursos, imitando los ecosistemas naturales en la forma en que organizamos nuestra sociedad y las empresas.</a:t>
            </a:r>
            <a:endParaRPr lang="fr-FR" sz="2000" i="1" dirty="0"/>
          </a:p>
        </p:txBody>
      </p:sp>
      <p:sp>
        <p:nvSpPr>
          <p:cNvPr id="4" name="Espace réservé du numéro de diapositive 3"/>
          <p:cNvSpPr>
            <a:spLocks noGrp="1"/>
          </p:cNvSpPr>
          <p:nvPr>
            <p:ph type="sldNum" sz="quarter" idx="12"/>
          </p:nvPr>
        </p:nvSpPr>
        <p:spPr/>
        <p:txBody>
          <a:bodyPr/>
          <a:lstStyle/>
          <a:p>
            <a:fld id="{BF73EC7F-79ED-4C17-9829-92AE53B2AB65}" type="slidenum">
              <a:rPr lang="fr-BE" smtClean="0"/>
              <a:t>6</a:t>
            </a:fld>
            <a:endParaRPr lang="fr-BE"/>
          </a:p>
        </p:txBody>
      </p:sp>
      <p:sp>
        <p:nvSpPr>
          <p:cNvPr id="6" name="ZoneTexte 5"/>
          <p:cNvSpPr txBox="1"/>
          <p:nvPr/>
        </p:nvSpPr>
        <p:spPr>
          <a:xfrm>
            <a:off x="7693578" y="1844824"/>
            <a:ext cx="1198902" cy="2585323"/>
          </a:xfrm>
          <a:prstGeom prst="rect">
            <a:avLst/>
          </a:prstGeom>
          <a:noFill/>
        </p:spPr>
        <p:txBody>
          <a:bodyPr wrap="square" rtlCol="0">
            <a:spAutoFit/>
          </a:bodyPr>
          <a:lstStyle/>
          <a:p>
            <a:pPr algn="just"/>
            <a:r>
              <a:rPr lang="fr-FR" dirty="0" err="1"/>
              <a:t>Recolectar</a:t>
            </a:r>
            <a:r>
              <a:rPr lang="fr-FR" dirty="0"/>
              <a:t> </a:t>
            </a:r>
            <a:r>
              <a:rPr lang="fr-FR" dirty="0" err="1"/>
              <a:t>Chatarra</a:t>
            </a:r>
            <a:r>
              <a:rPr lang="fr-FR" dirty="0"/>
              <a:t> </a:t>
            </a:r>
            <a:r>
              <a:rPr lang="fr-FR" dirty="0" err="1"/>
              <a:t>metálica</a:t>
            </a:r>
            <a:r>
              <a:rPr lang="fr-FR" dirty="0"/>
              <a:t> para </a:t>
            </a:r>
            <a:r>
              <a:rPr lang="fr-FR" dirty="0" err="1"/>
              <a:t>producir</a:t>
            </a:r>
            <a:r>
              <a:rPr lang="fr-FR" dirty="0"/>
              <a:t> </a:t>
            </a:r>
            <a:r>
              <a:rPr lang="fr-FR" dirty="0" err="1"/>
              <a:t>nuevos</a:t>
            </a:r>
            <a:r>
              <a:rPr lang="fr-FR" dirty="0"/>
              <a:t> </a:t>
            </a:r>
            <a:r>
              <a:rPr lang="fr-FR" dirty="0" err="1"/>
              <a:t>metales</a:t>
            </a:r>
            <a:r>
              <a:rPr lang="fr-FR" dirty="0"/>
              <a:t> es la via </a:t>
            </a:r>
            <a:r>
              <a:rPr lang="fr-FR" dirty="0" err="1"/>
              <a:t>más</a:t>
            </a:r>
            <a:r>
              <a:rPr lang="fr-FR" dirty="0"/>
              <a:t> </a:t>
            </a:r>
            <a:r>
              <a:rPr lang="fr-FR" dirty="0" err="1"/>
              <a:t>corta</a:t>
            </a:r>
            <a:r>
              <a:rPr lang="fr-FR" dirty="0"/>
              <a:t>.</a:t>
            </a:r>
          </a:p>
        </p:txBody>
      </p:sp>
      <p:sp>
        <p:nvSpPr>
          <p:cNvPr id="7" name="TextBox 4"/>
          <p:cNvSpPr txBox="1"/>
          <p:nvPr/>
        </p:nvSpPr>
        <p:spPr>
          <a:xfrm rot="1948694">
            <a:off x="7535364" y="750349"/>
            <a:ext cx="1126894" cy="369332"/>
          </a:xfrm>
          <a:prstGeom prst="rect">
            <a:avLst/>
          </a:prstGeom>
          <a:noFill/>
          <a:ln>
            <a:solidFill>
              <a:schemeClr val="accent1"/>
            </a:solidFill>
          </a:ln>
        </p:spPr>
        <p:txBody>
          <a:bodyPr wrap="square" rtlCol="0">
            <a:spAutoFit/>
          </a:bodyPr>
          <a:lstStyle/>
          <a:p>
            <a:pPr algn="ctr"/>
            <a:r>
              <a:rPr lang="fr-FR" b="1" dirty="0">
                <a:solidFill>
                  <a:schemeClr val="accent1"/>
                </a:solidFill>
              </a:rPr>
              <a:t>NUEVO ! </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268760"/>
            <a:ext cx="7370050" cy="4903130"/>
          </a:xfrm>
          <a:prstGeom prst="rect">
            <a:avLst/>
          </a:prstGeom>
          <a:ln>
            <a:solidFill>
              <a:schemeClr val="tx1"/>
            </a:solidFill>
          </a:ln>
        </p:spPr>
      </p:pic>
    </p:spTree>
    <p:extLst>
      <p:ext uri="{BB962C8B-B14F-4D97-AF65-F5344CB8AC3E}">
        <p14:creationId xmlns:p14="http://schemas.microsoft.com/office/powerpoint/2010/main" val="2658818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4797581"/>
            <a:ext cx="6144369" cy="566738"/>
          </a:xfrm>
        </p:spPr>
        <p:txBody>
          <a:bodyPr/>
          <a:lstStyle/>
          <a:p>
            <a:r>
              <a:rPr lang="en-US" sz="2400" dirty="0" err="1"/>
              <a:t>Sostenibilidad</a:t>
            </a:r>
            <a:endParaRPr lang="fr-BE" sz="2400" dirty="0"/>
          </a:p>
        </p:txBody>
      </p:sp>
      <p:sp>
        <p:nvSpPr>
          <p:cNvPr id="8" name="Picture Placeholder 7"/>
          <p:cNvSpPr>
            <a:spLocks noGrp="1"/>
          </p:cNvSpPr>
          <p:nvPr>
            <p:ph type="pic" idx="1"/>
          </p:nvPr>
        </p:nvSpPr>
        <p:spPr/>
      </p:sp>
      <p:sp>
        <p:nvSpPr>
          <p:cNvPr id="7" name="Text Placeholder 6"/>
          <p:cNvSpPr>
            <a:spLocks noGrp="1"/>
          </p:cNvSpPr>
          <p:nvPr>
            <p:ph type="body" sz="half" idx="2"/>
          </p:nvPr>
        </p:nvSpPr>
        <p:spPr>
          <a:xfrm>
            <a:off x="1475656" y="5367338"/>
            <a:ext cx="6156000" cy="804862"/>
          </a:xfrm>
        </p:spPr>
        <p:txBody>
          <a:bodyPr>
            <a:noAutofit/>
          </a:bodyPr>
          <a:lstStyle/>
          <a:p>
            <a:r>
              <a:rPr lang="en-US" sz="1600" dirty="0"/>
              <a:t>“La </a:t>
            </a:r>
            <a:r>
              <a:rPr lang="en-US" sz="1600" dirty="0" err="1"/>
              <a:t>sostenibilidad</a:t>
            </a:r>
            <a:r>
              <a:rPr lang="en-US" sz="1600" dirty="0"/>
              <a:t> </a:t>
            </a:r>
            <a:r>
              <a:rPr lang="en-US" sz="1600" dirty="0" err="1"/>
              <a:t>engloba</a:t>
            </a:r>
            <a:r>
              <a:rPr lang="en-US" sz="1600" dirty="0"/>
              <a:t> </a:t>
            </a:r>
            <a:r>
              <a:rPr lang="en-US" sz="1600" dirty="0" err="1"/>
              <a:t>todo</a:t>
            </a:r>
            <a:r>
              <a:rPr lang="en-US" sz="1600" dirty="0"/>
              <a:t> el </a:t>
            </a:r>
            <a:r>
              <a:rPr lang="en-US" sz="1600" dirty="0" err="1"/>
              <a:t>ciclo</a:t>
            </a:r>
            <a:r>
              <a:rPr lang="en-US" sz="1600" dirty="0"/>
              <a:t> de </a:t>
            </a:r>
            <a:r>
              <a:rPr lang="en-US" sz="1600" dirty="0" err="1"/>
              <a:t>fabricación</a:t>
            </a:r>
            <a:r>
              <a:rPr lang="en-US" sz="1600" dirty="0"/>
              <a:t> de un </a:t>
            </a:r>
            <a:r>
              <a:rPr lang="en-US" sz="1600" dirty="0" err="1"/>
              <a:t>producto</a:t>
            </a:r>
            <a:r>
              <a:rPr lang="en-US" sz="1600" dirty="0"/>
              <a:t>, </a:t>
            </a:r>
            <a:r>
              <a:rPr lang="en-US" sz="1600" dirty="0" err="1"/>
              <a:t>desde</a:t>
            </a:r>
            <a:r>
              <a:rPr lang="en-US" sz="1600" dirty="0"/>
              <a:t> la </a:t>
            </a:r>
            <a:r>
              <a:rPr lang="en-US" sz="1600" dirty="0" err="1"/>
              <a:t>adquisición</a:t>
            </a:r>
            <a:r>
              <a:rPr lang="en-US" sz="1600" dirty="0"/>
              <a:t> de las </a:t>
            </a:r>
            <a:r>
              <a:rPr lang="en-US" sz="1600" dirty="0" err="1"/>
              <a:t>materias</a:t>
            </a:r>
            <a:r>
              <a:rPr lang="en-US" sz="1600" dirty="0"/>
              <a:t> </a:t>
            </a:r>
            <a:r>
              <a:rPr lang="en-US" sz="1600" dirty="0" err="1"/>
              <a:t>primas</a:t>
            </a:r>
            <a:r>
              <a:rPr lang="en-US" sz="1600" dirty="0"/>
              <a:t>, hasta la </a:t>
            </a:r>
            <a:r>
              <a:rPr lang="en-US" sz="1600" dirty="0" err="1"/>
              <a:t>fase</a:t>
            </a:r>
            <a:r>
              <a:rPr lang="en-US" sz="1600" dirty="0"/>
              <a:t> de </a:t>
            </a:r>
            <a:r>
              <a:rPr lang="en-US" sz="1600" dirty="0" err="1"/>
              <a:t>demolición</a:t>
            </a:r>
            <a:r>
              <a:rPr lang="en-US" sz="1600" dirty="0"/>
              <a:t> y </a:t>
            </a:r>
            <a:r>
              <a:rPr lang="en-US" sz="1600" dirty="0" err="1"/>
              <a:t>recogida</a:t>
            </a:r>
            <a:r>
              <a:rPr lang="en-US" sz="1600" dirty="0"/>
              <a:t> de </a:t>
            </a:r>
            <a:r>
              <a:rPr lang="en-US" sz="1600" dirty="0" err="1"/>
              <a:t>residuos</a:t>
            </a:r>
            <a:r>
              <a:rPr lang="en-US" sz="1600" dirty="0"/>
              <a:t>, </a:t>
            </a:r>
            <a:r>
              <a:rPr lang="en-US" sz="1600" dirty="0" err="1"/>
              <a:t>pasando</a:t>
            </a:r>
            <a:r>
              <a:rPr lang="en-US" sz="1600" dirty="0"/>
              <a:t> </a:t>
            </a:r>
            <a:r>
              <a:rPr lang="en-US" sz="1600" dirty="0" err="1"/>
              <a:t>por</a:t>
            </a:r>
            <a:r>
              <a:rPr lang="en-US" sz="1600" dirty="0"/>
              <a:t> la </a:t>
            </a:r>
            <a:r>
              <a:rPr lang="en-US" sz="1600" dirty="0" err="1"/>
              <a:t>planificación</a:t>
            </a:r>
            <a:r>
              <a:rPr lang="en-US" sz="1600" dirty="0"/>
              <a:t>, </a:t>
            </a:r>
            <a:r>
              <a:rPr lang="en-US" sz="1600" dirty="0" err="1"/>
              <a:t>diseño</a:t>
            </a:r>
            <a:r>
              <a:rPr lang="en-US" sz="1600" dirty="0"/>
              <a:t>, </a:t>
            </a:r>
            <a:r>
              <a:rPr lang="en-US" sz="1600" dirty="0" err="1"/>
              <a:t>construccion</a:t>
            </a:r>
            <a:r>
              <a:rPr lang="en-US" sz="1600" dirty="0"/>
              <a:t> y </a:t>
            </a:r>
            <a:r>
              <a:rPr lang="en-US" sz="1600" dirty="0" err="1"/>
              <a:t>operacion</a:t>
            </a:r>
            <a:r>
              <a:rPr lang="en-US" sz="1600" dirty="0"/>
              <a:t>.” (Rossi, B. 2012) </a:t>
            </a:r>
            <a:r>
              <a:rPr lang="en-US" sz="1600" baseline="50000" dirty="0"/>
              <a:t>9</a:t>
            </a:r>
          </a:p>
        </p:txBody>
      </p:sp>
      <p:sp>
        <p:nvSpPr>
          <p:cNvPr id="3" name="Slide Number Placeholder 2"/>
          <p:cNvSpPr>
            <a:spLocks noGrp="1"/>
          </p:cNvSpPr>
          <p:nvPr>
            <p:ph type="sldNum" sz="quarter" idx="12"/>
          </p:nvPr>
        </p:nvSpPr>
        <p:spPr/>
        <p:txBody>
          <a:bodyPr/>
          <a:lstStyle/>
          <a:p>
            <a:fld id="{BF73EC7F-79ED-4C17-9829-92AE53B2AB65}" type="slidenum">
              <a:rPr lang="fr-BE" smtClean="0"/>
              <a:pPr/>
              <a:t>7</a:t>
            </a:fld>
            <a:endParaRPr lang="fr-BE"/>
          </a:p>
        </p:txBody>
      </p:sp>
      <p:pic>
        <p:nvPicPr>
          <p:cNvPr id="9" name="Grafik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75656" y="332656"/>
            <a:ext cx="6156000" cy="4449682"/>
          </a:xfrm>
          <a:prstGeom prst="rect">
            <a:avLst/>
          </a:prstGeom>
        </p:spPr>
      </p:pic>
    </p:spTree>
    <p:extLst>
      <p:ext uri="{BB962C8B-B14F-4D97-AF65-F5344CB8AC3E}">
        <p14:creationId xmlns:p14="http://schemas.microsoft.com/office/powerpoint/2010/main" val="3485904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Sostenibilidad</a:t>
            </a:r>
            <a:r>
              <a:rPr lang="en-US" dirty="0"/>
              <a:t> del </a:t>
            </a:r>
            <a:r>
              <a:rPr lang="en-US" dirty="0" err="1"/>
              <a:t>acero</a:t>
            </a:r>
            <a:r>
              <a:rPr lang="en-US" dirty="0"/>
              <a:t> </a:t>
            </a:r>
            <a:r>
              <a:rPr lang="en-US" dirty="0" err="1"/>
              <a:t>inoxidable</a:t>
            </a:r>
            <a:r>
              <a:rPr lang="en-US" dirty="0"/>
              <a:t>:</a:t>
            </a:r>
          </a:p>
        </p:txBody>
      </p:sp>
      <p:sp>
        <p:nvSpPr>
          <p:cNvPr id="3" name="Subtitle 2"/>
          <p:cNvSpPr>
            <a:spLocks noGrp="1"/>
          </p:cNvSpPr>
          <p:nvPr>
            <p:ph idx="1"/>
          </p:nvPr>
        </p:nvSpPr>
        <p:spPr/>
        <p:txBody>
          <a:bodyPr/>
          <a:lstStyle/>
          <a:p>
            <a:pPr marL="514350" lvl="0" indent="-514350">
              <a:buFont typeface="+mj-lt"/>
              <a:buAutoNum type="arabicPeriod"/>
            </a:pPr>
            <a:r>
              <a:rPr lang="en-US" dirty="0"/>
              <a:t>Medio </a:t>
            </a:r>
            <a:r>
              <a:rPr lang="en-US" dirty="0" err="1"/>
              <a:t>ambiente</a:t>
            </a:r>
            <a:endParaRPr lang="en-US" dirty="0"/>
          </a:p>
          <a:p>
            <a:pPr marL="514350" lvl="0" indent="-514350">
              <a:buFont typeface="+mj-lt"/>
              <a:buAutoNum type="arabicPeriod"/>
            </a:pPr>
            <a:r>
              <a:rPr lang="en-US" dirty="0"/>
              <a:t>Social</a:t>
            </a:r>
          </a:p>
          <a:p>
            <a:pPr marL="514350" lvl="0" indent="-514350">
              <a:buFont typeface="+mj-lt"/>
              <a:buAutoNum type="arabicPeriod"/>
            </a:pPr>
            <a:r>
              <a:rPr lang="en-US" dirty="0" err="1"/>
              <a:t>Económico</a:t>
            </a:r>
            <a:endParaRPr lang="en-US" dirty="0"/>
          </a:p>
          <a:p>
            <a:endParaRPr lang="en-US" dirty="0"/>
          </a:p>
        </p:txBody>
      </p:sp>
      <p:sp>
        <p:nvSpPr>
          <p:cNvPr id="4" name="Slide Number Placeholder 3"/>
          <p:cNvSpPr>
            <a:spLocks noGrp="1"/>
          </p:cNvSpPr>
          <p:nvPr>
            <p:ph type="sldNum" sz="quarter" idx="12"/>
          </p:nvPr>
        </p:nvSpPr>
        <p:spPr/>
        <p:txBody>
          <a:bodyPr/>
          <a:lstStyle/>
          <a:p>
            <a:fld id="{BF73EC7F-79ED-4C17-9829-92AE53B2AB65}" type="slidenum">
              <a:rPr lang="fr-BE" smtClean="0"/>
              <a:pPr/>
              <a:t>8</a:t>
            </a:fld>
            <a:endParaRPr lang="fr-BE"/>
          </a:p>
        </p:txBody>
      </p:sp>
    </p:spTree>
    <p:extLst>
      <p:ext uri="{BB962C8B-B14F-4D97-AF65-F5344CB8AC3E}">
        <p14:creationId xmlns:p14="http://schemas.microsoft.com/office/powerpoint/2010/main" val="1286652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fr-BE" sz="3200" dirty="0"/>
              <a:t>1. Medio </a:t>
            </a:r>
            <a:r>
              <a:rPr lang="fr-BE" sz="3200" dirty="0" err="1"/>
              <a:t>ambiente</a:t>
            </a:r>
            <a:br>
              <a:rPr lang="fr-BE" sz="3200" dirty="0"/>
            </a:br>
            <a:r>
              <a:rPr lang="en-US" sz="3200" dirty="0" err="1"/>
              <a:t>Producción</a:t>
            </a:r>
            <a:r>
              <a:rPr lang="en-US" sz="3200" dirty="0"/>
              <a:t>  </a:t>
            </a:r>
            <a:r>
              <a:rPr lang="en-US" sz="3200" dirty="0">
                <a:sym typeface="Wingdings"/>
              </a:rPr>
              <a:t>  </a:t>
            </a:r>
            <a:r>
              <a:rPr lang="en-US" sz="3200" dirty="0" err="1"/>
              <a:t>Uso</a:t>
            </a:r>
            <a:r>
              <a:rPr lang="en-US" sz="3200" dirty="0"/>
              <a:t>  </a:t>
            </a:r>
            <a:r>
              <a:rPr lang="en-US" sz="3200" dirty="0">
                <a:sym typeface="Wingdings"/>
              </a:rPr>
              <a:t>  </a:t>
            </a:r>
            <a:r>
              <a:rPr lang="en-US" sz="3200" dirty="0" err="1"/>
              <a:t>Reciclaje</a:t>
            </a:r>
            <a:endParaRPr lang="fr-BE" sz="3200" dirty="0"/>
          </a:p>
        </p:txBody>
      </p:sp>
      <p:pic>
        <p:nvPicPr>
          <p:cNvPr id="1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7599"/>
          <a:stretch/>
        </p:blipFill>
        <p:spPr>
          <a:xfrm>
            <a:off x="107504" y="1600198"/>
            <a:ext cx="5976000" cy="3977538"/>
          </a:xfrm>
        </p:spPr>
      </p:pic>
      <p:grpSp>
        <p:nvGrpSpPr>
          <p:cNvPr id="19" name="Group 18"/>
          <p:cNvGrpSpPr/>
          <p:nvPr/>
        </p:nvGrpSpPr>
        <p:grpSpPr>
          <a:xfrm>
            <a:off x="5148496" y="3069200"/>
            <a:ext cx="3888000" cy="2160000"/>
            <a:chOff x="467544" y="836712"/>
            <a:chExt cx="6048672" cy="3240360"/>
          </a:xfrm>
        </p:grpSpPr>
        <p:sp>
          <p:nvSpPr>
            <p:cNvPr id="20" name="Left Arrow 19"/>
            <p:cNvSpPr/>
            <p:nvPr/>
          </p:nvSpPr>
          <p:spPr>
            <a:xfrm>
              <a:off x="467544" y="1484784"/>
              <a:ext cx="3816424" cy="648072"/>
            </a:xfrm>
            <a:prstGeom prst="leftArrow">
              <a:avLst/>
            </a:prstGeom>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100" dirty="0" err="1"/>
                <a:t>Industria</a:t>
              </a:r>
              <a:r>
                <a:rPr lang="fr-BE" sz="1100" dirty="0"/>
                <a:t> </a:t>
              </a:r>
              <a:r>
                <a:rPr lang="fr-BE" sz="1100" dirty="0" err="1"/>
                <a:t>del</a:t>
              </a:r>
              <a:r>
                <a:rPr lang="fr-BE" sz="1100" dirty="0"/>
                <a:t> </a:t>
              </a:r>
              <a:r>
                <a:rPr lang="fr-BE" sz="1100" dirty="0" err="1"/>
                <a:t>metal</a:t>
              </a:r>
              <a:r>
                <a:rPr lang="fr-BE" sz="1100" dirty="0"/>
                <a:t> y de </a:t>
              </a:r>
              <a:r>
                <a:rPr lang="fr-BE" sz="1100" dirty="0" err="1"/>
                <a:t>equipo</a:t>
              </a:r>
              <a:endParaRPr lang="fr-BE" sz="1100" dirty="0"/>
            </a:p>
          </p:txBody>
        </p:sp>
        <p:sp>
          <p:nvSpPr>
            <p:cNvPr id="21" name="Left Arrow 20"/>
            <p:cNvSpPr/>
            <p:nvPr/>
          </p:nvSpPr>
          <p:spPr>
            <a:xfrm>
              <a:off x="467544" y="836712"/>
              <a:ext cx="3600400" cy="648072"/>
            </a:xfrm>
            <a:prstGeom prst="leftArrow">
              <a:avLst/>
            </a:prstGeom>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100" dirty="0" err="1"/>
                <a:t>Linea</a:t>
              </a:r>
              <a:r>
                <a:rPr lang="fr-BE" sz="1100" dirty="0"/>
                <a:t> </a:t>
              </a:r>
              <a:r>
                <a:rPr lang="fr-BE" sz="1100" dirty="0" err="1"/>
                <a:t>blanca</a:t>
              </a:r>
              <a:r>
                <a:rPr lang="fr-BE" sz="1100" dirty="0"/>
                <a:t> y </a:t>
              </a:r>
              <a:r>
                <a:rPr lang="fr-BE" sz="1100" dirty="0" err="1"/>
                <a:t>otras</a:t>
              </a:r>
              <a:r>
                <a:rPr lang="fr-BE" sz="1100" dirty="0"/>
                <a:t> </a:t>
              </a:r>
              <a:r>
                <a:rPr lang="fr-BE" sz="1100" dirty="0" err="1"/>
                <a:t>aplicaciones</a:t>
              </a:r>
              <a:endParaRPr lang="fr-BE" sz="1100" dirty="0"/>
            </a:p>
          </p:txBody>
        </p:sp>
        <p:sp>
          <p:nvSpPr>
            <p:cNvPr id="22" name="Left Arrow 21"/>
            <p:cNvSpPr/>
            <p:nvPr/>
          </p:nvSpPr>
          <p:spPr>
            <a:xfrm>
              <a:off x="467544" y="2132856"/>
              <a:ext cx="4104456" cy="648072"/>
            </a:xfrm>
            <a:prstGeom prst="leftArrow">
              <a:avLst/>
            </a:prstGeom>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100" dirty="0"/>
                <a:t>Transporte</a:t>
              </a:r>
            </a:p>
          </p:txBody>
        </p:sp>
        <p:sp>
          <p:nvSpPr>
            <p:cNvPr id="23" name="Left Arrow 22"/>
            <p:cNvSpPr/>
            <p:nvPr/>
          </p:nvSpPr>
          <p:spPr>
            <a:xfrm>
              <a:off x="467544" y="2780928"/>
              <a:ext cx="4104456" cy="648072"/>
            </a:xfrm>
            <a:prstGeom prst="leftArrow">
              <a:avLst/>
            </a:prstGeom>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100" dirty="0" err="1"/>
                <a:t>Procesado</a:t>
              </a:r>
              <a:r>
                <a:rPr lang="fr-BE" sz="1100" dirty="0"/>
                <a:t> de </a:t>
              </a:r>
              <a:r>
                <a:rPr lang="fr-BE" sz="1100" dirty="0" err="1"/>
                <a:t>alimentos</a:t>
              </a:r>
              <a:r>
                <a:rPr lang="fr-BE" sz="1100" dirty="0"/>
                <a:t> y </a:t>
              </a:r>
              <a:r>
                <a:rPr lang="fr-BE" sz="1100" dirty="0" err="1"/>
                <a:t>menaje</a:t>
              </a:r>
              <a:endParaRPr lang="fr-BE" sz="1100" dirty="0"/>
            </a:p>
          </p:txBody>
        </p:sp>
        <p:sp>
          <p:nvSpPr>
            <p:cNvPr id="24" name="Left Arrow 23"/>
            <p:cNvSpPr/>
            <p:nvPr/>
          </p:nvSpPr>
          <p:spPr>
            <a:xfrm>
              <a:off x="467544" y="3429000"/>
              <a:ext cx="4824536" cy="648072"/>
            </a:xfrm>
            <a:prstGeom prst="leftArrow">
              <a:avLst/>
            </a:prstGeom>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100" dirty="0" err="1"/>
                <a:t>Construcción</a:t>
              </a:r>
              <a:r>
                <a:rPr lang="fr-BE" sz="1100" dirty="0"/>
                <a:t> y </a:t>
              </a:r>
              <a:r>
                <a:rPr lang="fr-BE" sz="1100" dirty="0" err="1"/>
                <a:t>edificación</a:t>
              </a:r>
              <a:endParaRPr lang="fr-BE" sz="1100" dirty="0"/>
            </a:p>
          </p:txBody>
        </p:sp>
        <p:sp>
          <p:nvSpPr>
            <p:cNvPr id="25" name="TextBox 24"/>
            <p:cNvSpPr txBox="1"/>
            <p:nvPr/>
          </p:nvSpPr>
          <p:spPr>
            <a:xfrm>
              <a:off x="4067944" y="980728"/>
              <a:ext cx="1224136" cy="392459"/>
            </a:xfrm>
            <a:prstGeom prst="rect">
              <a:avLst/>
            </a:prstGeom>
            <a:noFill/>
            <a:scene3d>
              <a:camera prst="orthographicFront"/>
              <a:lightRig rig="threePt" dir="t"/>
            </a:scene3d>
            <a:sp3d>
              <a:bevelT/>
              <a:bevelB/>
            </a:sp3d>
          </p:spPr>
          <p:txBody>
            <a:bodyPr wrap="square" rtlCol="0">
              <a:spAutoFit/>
            </a:bodyPr>
            <a:lstStyle/>
            <a:p>
              <a:r>
                <a:rPr lang="fr-BE" sz="1100" dirty="0"/>
                <a:t>15 </a:t>
              </a:r>
              <a:r>
                <a:rPr lang="fr-BE" sz="1100" dirty="0" err="1"/>
                <a:t>años</a:t>
              </a:r>
              <a:endParaRPr lang="fr-BE" sz="1100" dirty="0"/>
            </a:p>
          </p:txBody>
        </p:sp>
        <p:sp>
          <p:nvSpPr>
            <p:cNvPr id="26" name="TextBox 25"/>
            <p:cNvSpPr txBox="1"/>
            <p:nvPr/>
          </p:nvSpPr>
          <p:spPr>
            <a:xfrm>
              <a:off x="4283968" y="1624155"/>
              <a:ext cx="1224136" cy="392459"/>
            </a:xfrm>
            <a:prstGeom prst="rect">
              <a:avLst/>
            </a:prstGeom>
            <a:noFill/>
            <a:scene3d>
              <a:camera prst="orthographicFront"/>
              <a:lightRig rig="threePt" dir="t"/>
            </a:scene3d>
            <a:sp3d>
              <a:bevelT/>
              <a:bevelB/>
            </a:sp3d>
          </p:spPr>
          <p:txBody>
            <a:bodyPr wrap="square" rtlCol="0">
              <a:spAutoFit/>
            </a:bodyPr>
            <a:lstStyle/>
            <a:p>
              <a:r>
                <a:rPr lang="fr-BE" sz="1100" dirty="0"/>
                <a:t>18 </a:t>
              </a:r>
              <a:r>
                <a:rPr lang="fr-BE" sz="1100" dirty="0" err="1"/>
                <a:t>años</a:t>
              </a:r>
              <a:endParaRPr lang="fr-BE" sz="1100" dirty="0"/>
            </a:p>
          </p:txBody>
        </p:sp>
        <p:sp>
          <p:nvSpPr>
            <p:cNvPr id="27" name="TextBox 26"/>
            <p:cNvSpPr txBox="1"/>
            <p:nvPr/>
          </p:nvSpPr>
          <p:spPr>
            <a:xfrm>
              <a:off x="4572000" y="2272227"/>
              <a:ext cx="1224136" cy="392459"/>
            </a:xfrm>
            <a:prstGeom prst="rect">
              <a:avLst/>
            </a:prstGeom>
            <a:noFill/>
            <a:scene3d>
              <a:camera prst="orthographicFront"/>
              <a:lightRig rig="threePt" dir="t"/>
            </a:scene3d>
            <a:sp3d>
              <a:bevelT/>
              <a:bevelB/>
            </a:sp3d>
          </p:spPr>
          <p:txBody>
            <a:bodyPr wrap="square" rtlCol="0">
              <a:spAutoFit/>
            </a:bodyPr>
            <a:lstStyle/>
            <a:p>
              <a:r>
                <a:rPr lang="fr-BE" sz="1100" dirty="0"/>
                <a:t>23 </a:t>
              </a:r>
              <a:r>
                <a:rPr lang="fr-BE" sz="1100" dirty="0" err="1"/>
                <a:t>años</a:t>
              </a:r>
              <a:endParaRPr lang="fr-BE" sz="1100" dirty="0"/>
            </a:p>
          </p:txBody>
        </p:sp>
        <p:sp>
          <p:nvSpPr>
            <p:cNvPr id="28" name="TextBox 27"/>
            <p:cNvSpPr txBox="1"/>
            <p:nvPr/>
          </p:nvSpPr>
          <p:spPr>
            <a:xfrm>
              <a:off x="5292080" y="3568371"/>
              <a:ext cx="1224136" cy="392459"/>
            </a:xfrm>
            <a:prstGeom prst="rect">
              <a:avLst/>
            </a:prstGeom>
            <a:noFill/>
            <a:scene3d>
              <a:camera prst="orthographicFront"/>
              <a:lightRig rig="threePt" dir="t"/>
            </a:scene3d>
            <a:sp3d>
              <a:bevelT/>
              <a:bevelB/>
            </a:sp3d>
          </p:spPr>
          <p:txBody>
            <a:bodyPr wrap="square" rtlCol="0">
              <a:spAutoFit/>
            </a:bodyPr>
            <a:lstStyle/>
            <a:p>
              <a:r>
                <a:rPr lang="fr-BE" sz="1100" dirty="0"/>
                <a:t>50+ </a:t>
              </a:r>
              <a:r>
                <a:rPr lang="fr-BE" sz="1100" dirty="0" err="1"/>
                <a:t>años</a:t>
              </a:r>
              <a:endParaRPr lang="fr-BE" sz="1100" dirty="0"/>
            </a:p>
          </p:txBody>
        </p:sp>
        <p:sp>
          <p:nvSpPr>
            <p:cNvPr id="29" name="TextBox 28"/>
            <p:cNvSpPr txBox="1"/>
            <p:nvPr/>
          </p:nvSpPr>
          <p:spPr>
            <a:xfrm>
              <a:off x="4572000" y="2920299"/>
              <a:ext cx="1224136" cy="392459"/>
            </a:xfrm>
            <a:prstGeom prst="rect">
              <a:avLst/>
            </a:prstGeom>
            <a:noFill/>
            <a:scene3d>
              <a:camera prst="orthographicFront"/>
              <a:lightRig rig="threePt" dir="t"/>
            </a:scene3d>
            <a:sp3d>
              <a:bevelT/>
              <a:bevelB/>
            </a:sp3d>
          </p:spPr>
          <p:txBody>
            <a:bodyPr wrap="square" rtlCol="0">
              <a:spAutoFit/>
            </a:bodyPr>
            <a:lstStyle/>
            <a:p>
              <a:r>
                <a:rPr lang="fr-BE" sz="1100" dirty="0"/>
                <a:t>23 </a:t>
              </a:r>
              <a:r>
                <a:rPr lang="fr-BE" sz="1100" dirty="0" err="1"/>
                <a:t>años</a:t>
              </a:r>
              <a:endParaRPr lang="fr-BE" sz="1100" dirty="0"/>
            </a:p>
          </p:txBody>
        </p:sp>
      </p:grpSp>
      <p:sp>
        <p:nvSpPr>
          <p:cNvPr id="2" name="TextBox 1"/>
          <p:cNvSpPr txBox="1"/>
          <p:nvPr/>
        </p:nvSpPr>
        <p:spPr>
          <a:xfrm>
            <a:off x="8427043" y="6354621"/>
            <a:ext cx="432048" cy="276999"/>
          </a:xfrm>
          <a:prstGeom prst="rect">
            <a:avLst/>
          </a:prstGeom>
          <a:noFill/>
        </p:spPr>
        <p:txBody>
          <a:bodyPr wrap="square" rtlCol="0">
            <a:spAutoFit/>
          </a:bodyPr>
          <a:lstStyle/>
          <a:p>
            <a:r>
              <a:rPr lang="fr-BE" sz="1200" dirty="0"/>
              <a:t>(10)</a:t>
            </a:r>
            <a:endParaRPr lang="en-GB" sz="1200" dirty="0"/>
          </a:p>
        </p:txBody>
      </p:sp>
      <p:sp>
        <p:nvSpPr>
          <p:cNvPr id="3" name="Slide Number Placeholder 2"/>
          <p:cNvSpPr>
            <a:spLocks noGrp="1"/>
          </p:cNvSpPr>
          <p:nvPr>
            <p:ph type="sldNum" sz="quarter" idx="12"/>
          </p:nvPr>
        </p:nvSpPr>
        <p:spPr/>
        <p:txBody>
          <a:bodyPr/>
          <a:lstStyle/>
          <a:p>
            <a:fld id="{BF73EC7F-79ED-4C17-9829-92AE53B2AB65}" type="slidenum">
              <a:rPr lang="fr-BE" smtClean="0"/>
              <a:t>9</a:t>
            </a:fld>
            <a:endParaRPr lang="fr-BE"/>
          </a:p>
        </p:txBody>
      </p:sp>
    </p:spTree>
    <p:extLst>
      <p:ext uri="{BB962C8B-B14F-4D97-AF65-F5344CB8AC3E}">
        <p14:creationId xmlns:p14="http://schemas.microsoft.com/office/powerpoint/2010/main" val="3876671953"/>
      </p:ext>
    </p:extLst>
  </p:cSld>
  <p:clrMapOvr>
    <a:masterClrMapping/>
  </p:clrMapOvr>
</p:sld>
</file>

<file path=ppt/theme/theme1.xml><?xml version="1.0" encoding="utf-8"?>
<a:theme xmlns:a="http://schemas.openxmlformats.org/drawingml/2006/main" name="2_Custom Design">
  <a:themeElements>
    <a:clrScheme name="University Lectures">
      <a:dk1>
        <a:sysClr val="windowText" lastClr="000000"/>
      </a:dk1>
      <a:lt1>
        <a:srgbClr val="FFFFFF"/>
      </a:lt1>
      <a:dk2>
        <a:srgbClr val="0070C0"/>
      </a:dk2>
      <a:lt2>
        <a:srgbClr val="FFFFFF"/>
      </a:lt2>
      <a:accent1>
        <a:srgbClr val="FF0000"/>
      </a:accent1>
      <a:accent2>
        <a:srgbClr val="0070C0"/>
      </a:accent2>
      <a:accent3>
        <a:srgbClr val="FFFF00"/>
      </a:accent3>
      <a:accent4>
        <a:srgbClr val="2BE422"/>
      </a:accent4>
      <a:accent5>
        <a:srgbClr val="4BACC6"/>
      </a:accent5>
      <a:accent6>
        <a:srgbClr val="92D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Author0 xmlns="881f9a4a-1e84-4363-97d3-af7f29ebd3ad">B. Héritier</Author0>
    <_dlc_DocId xmlns="3dfe030f-86e3-486d-a025-350262647d2a">PRN3XTC2XKQ5-85-314</_dlc_DocId>
    <_dlc_DocIdUrl xmlns="3dfe030f-86e3-486d-a025-350262647d2a">
      <Url>http://extranet.worldstainless.org/LongProducts/_layouts/DocIdRedir.aspx?ID=PRN3XTC2XKQ5-85-314</Url>
      <Description>PRN3XTC2XKQ5-85-314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D2D0D6FE189C0542B4393D301B5BCBA2" ma:contentTypeVersion="4" ma:contentTypeDescription="Create a new document." ma:contentTypeScope="" ma:versionID="b954f0568ed04812b7344e71fffd295f">
  <xsd:schema xmlns:xsd="http://www.w3.org/2001/XMLSchema" xmlns:xs="http://www.w3.org/2001/XMLSchema" xmlns:p="http://schemas.microsoft.com/office/2006/metadata/properties" xmlns:ns2="3dfe030f-86e3-486d-a025-350262647d2a" xmlns:ns3="881f9a4a-1e84-4363-97d3-af7f29ebd3ad" targetNamespace="http://schemas.microsoft.com/office/2006/metadata/properties" ma:root="true" ma:fieldsID="87fbf3ee06607a0c67a2946c3ff9f335" ns2:_="" ns3:_="">
    <xsd:import namespace="3dfe030f-86e3-486d-a025-350262647d2a"/>
    <xsd:import namespace="881f9a4a-1e84-4363-97d3-af7f29ebd3ad"/>
    <xsd:element name="properties">
      <xsd:complexType>
        <xsd:sequence>
          <xsd:element name="documentManagement">
            <xsd:complexType>
              <xsd:all>
                <xsd:element ref="ns2:_dlc_DocId" minOccurs="0"/>
                <xsd:element ref="ns2:_dlc_DocIdUrl" minOccurs="0"/>
                <xsd:element ref="ns2:_dlc_DocIdPersistId" minOccurs="0"/>
                <xsd:element ref="ns3:Autho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fe030f-86e3-486d-a025-350262647d2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81f9a4a-1e84-4363-97d3-af7f29ebd3ad" elementFormDefault="qualified">
    <xsd:import namespace="http://schemas.microsoft.com/office/2006/documentManagement/types"/>
    <xsd:import namespace="http://schemas.microsoft.com/office/infopath/2007/PartnerControls"/>
    <xsd:element name="Author0" ma:index="11" nillable="true" ma:displayName="Author" ma:description="Author" ma:internalName="Author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BB603D-49C9-4C8C-B213-6C7FCED6B52C}">
  <ds:schemaRefs>
    <ds:schemaRef ds:uri="http://schemas.microsoft.com/sharepoint/events"/>
  </ds:schemaRefs>
</ds:datastoreItem>
</file>

<file path=customXml/itemProps2.xml><?xml version="1.0" encoding="utf-8"?>
<ds:datastoreItem xmlns:ds="http://schemas.openxmlformats.org/officeDocument/2006/customXml" ds:itemID="{EBBC2E4F-DC81-482F-BB47-99FE41B031B7}">
  <ds:schemaRefs>
    <ds:schemaRef ds:uri="http://purl.org/dc/dcmitype/"/>
    <ds:schemaRef ds:uri="http://schemas.microsoft.com/office/2006/documentManagement/types"/>
    <ds:schemaRef ds:uri="http://www.w3.org/XML/1998/namespace"/>
    <ds:schemaRef ds:uri="http://purl.org/dc/elements/1.1/"/>
    <ds:schemaRef ds:uri="881f9a4a-1e84-4363-97d3-af7f29ebd3ad"/>
    <ds:schemaRef ds:uri="http://schemas.microsoft.com/office/infopath/2007/PartnerControls"/>
    <ds:schemaRef ds:uri="http://purl.org/dc/terms/"/>
    <ds:schemaRef ds:uri="http://schemas.openxmlformats.org/package/2006/metadata/core-properties"/>
    <ds:schemaRef ds:uri="3dfe030f-86e3-486d-a025-350262647d2a"/>
    <ds:schemaRef ds:uri="http://schemas.microsoft.com/office/2006/metadata/properties"/>
  </ds:schemaRefs>
</ds:datastoreItem>
</file>

<file path=customXml/itemProps3.xml><?xml version="1.0" encoding="utf-8"?>
<ds:datastoreItem xmlns:ds="http://schemas.openxmlformats.org/officeDocument/2006/customXml" ds:itemID="{F40E0C3B-0826-484A-9C7A-689E9F824563}">
  <ds:schemaRefs>
    <ds:schemaRef ds:uri="http://schemas.microsoft.com/sharepoint/v3/contenttype/forms"/>
  </ds:schemaRefs>
</ds:datastoreItem>
</file>

<file path=customXml/itemProps4.xml><?xml version="1.0" encoding="utf-8"?>
<ds:datastoreItem xmlns:ds="http://schemas.openxmlformats.org/officeDocument/2006/customXml" ds:itemID="{68853619-1A6C-4B89-8EA3-673D9FF1A2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fe030f-86e3-486d-a025-350262647d2a"/>
    <ds:schemaRef ds:uri="881f9a4a-1e84-4363-97d3-af7f29ebd3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University lectures</Template>
  <TotalTime>3662</TotalTime>
  <Words>4911</Words>
  <Application>Microsoft Office PowerPoint</Application>
  <PresentationFormat>On-screen Show (4:3)</PresentationFormat>
  <Paragraphs>693</Paragraphs>
  <Slides>48</Slides>
  <Notes>40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48</vt:i4>
      </vt:variant>
    </vt:vector>
  </HeadingPairs>
  <TitlesOfParts>
    <vt:vector size="54" baseType="lpstr">
      <vt:lpstr>Arial</vt:lpstr>
      <vt:lpstr>Calibri</vt:lpstr>
      <vt:lpstr>Symbol</vt:lpstr>
      <vt:lpstr>Wingdings</vt:lpstr>
      <vt:lpstr>2_Custom Design</vt:lpstr>
      <vt:lpstr>3_Custom Design</vt:lpstr>
      <vt:lpstr>Material didáctico de apoyo para docentes en  Arquitectura o Ingenieria Civil </vt:lpstr>
      <vt:lpstr>Definiciones</vt:lpstr>
      <vt:lpstr>Definiciones</vt:lpstr>
      <vt:lpstr>Definiciones</vt:lpstr>
      <vt:lpstr>Comentarios sobre los indicadores:</vt:lpstr>
      <vt:lpstr>El Downcycling es preferible al vertedero pero aun está muy lejos de la Economia Circular (46,47)</vt:lpstr>
      <vt:lpstr>Sostenibilidad</vt:lpstr>
      <vt:lpstr>Sostenibilidad del acero inoxidable:</vt:lpstr>
      <vt:lpstr>1. Medio ambiente Producción    Uso    Reciclaje</vt:lpstr>
      <vt:lpstr>Más sobre el Uso y Reciclado15</vt:lpstr>
      <vt:lpstr>Emisiones de GHG vs. Cantidad Reciclada 11, 12, 13, 14</vt:lpstr>
      <vt:lpstr>Cantidad de material reciclado en el acero inoxidable</vt:lpstr>
      <vt:lpstr>Emisiones de gases de efecto invernadero en los aceros inoxidables (15)  </vt:lpstr>
      <vt:lpstr>Energía primaria requerida 18</vt:lpstr>
      <vt:lpstr>Impactos medioambientales para la producción de metales “cradle-to-gate” 19</vt:lpstr>
      <vt:lpstr>Impactos medioambientales para la producción de metales “cradle-to-gate” 20</vt:lpstr>
      <vt:lpstr>Los materiales no se emplean en la misma cantidad para un mismo servicio o función 21  Ejemplo:  Potencial impacto ambiental para 3 diferentes tipos de fachadas. </vt:lpstr>
      <vt:lpstr>Eficiencia de los materiales</vt:lpstr>
      <vt:lpstr>Ejemplo: Reutilización 22</vt:lpstr>
      <vt:lpstr>Eficiencia de los materiales</vt:lpstr>
      <vt:lpstr>El acero inoxidable se recicla en gran parte al final de la vida útil de los productos23-25</vt:lpstr>
      <vt:lpstr>Datos LEED* y LCI para el Acero Inoxidable</vt:lpstr>
      <vt:lpstr>Edificios sostenibles con Acero Inoxidable – Centro de Convenciones David L. Lawrence, Pittsburgh (2003) 26</vt:lpstr>
      <vt:lpstr>Edificio sostenible con Acero Inoxidable:  la calificación Gold LEED</vt:lpstr>
      <vt:lpstr>Trabajos sostenibles de obra civil empleando inoxidable El embarcadero de Progresso 27</vt:lpstr>
      <vt:lpstr>Trabajos sostenibles de obra civil empleando inoxidable El embarcadero de Progresso</vt:lpstr>
      <vt:lpstr>Trabajos sostenibles de obra civil empleando inoxidable El embarcadero de Progresso</vt:lpstr>
      <vt:lpstr>2. Social</vt:lpstr>
      <vt:lpstr>3. Económico</vt:lpstr>
      <vt:lpstr>Coste de Ciclo de Vida (CCV) 30 </vt:lpstr>
      <vt:lpstr>Coste de Ciclo de Vida (CCV) </vt:lpstr>
      <vt:lpstr>El Acero Inoxidable no es caro si se consideran los costes de Ciclo de Vida31</vt:lpstr>
      <vt:lpstr>Ejemplo CCV: Puentes</vt:lpstr>
      <vt:lpstr>Ejemplo CCV: Puentes Resumen de los costes de ciclo de vida para un puente de autopista sobre un río 32</vt:lpstr>
      <vt:lpstr>Ejemplo de CCV: Cubierta Coste del Ciclo de Vida de una cubierta33, 34, 35</vt:lpstr>
      <vt:lpstr>Ejemplo de CCV: Cubierta</vt:lpstr>
      <vt:lpstr>Arquitectura en Acero Inoxidable Eterna43</vt:lpstr>
      <vt:lpstr>Comparación del Coste de Ciclo de Vida 36, 37, 38, 39, 40</vt:lpstr>
      <vt:lpstr>Qué hace al Acero Inoxidable “Verde”? Evaluación medioambiental del Acero Inoxidable41</vt:lpstr>
      <vt:lpstr>CONCLUSIONES</vt:lpstr>
      <vt:lpstr>Referencias y fuentes</vt:lpstr>
      <vt:lpstr>Referencias y fuentes</vt:lpstr>
      <vt:lpstr>Referencias y fuentes</vt:lpstr>
      <vt:lpstr>Muchas gracias</vt:lpstr>
      <vt:lpstr>Apéndice Reciclaje de otros materiales</vt:lpstr>
      <vt:lpstr>Más sobre el reciclaje: el cemento y el hormigón</vt:lpstr>
      <vt:lpstr>Más sobre el reciclaje: los plásticos</vt:lpstr>
      <vt:lpstr>Más sobre el reciclaje: la madera (de ABC*)</vt:lpstr>
    </vt:vector>
  </TitlesOfParts>
  <Company>Deutsche Edelstahlwerke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Sostenibilidad del Acero Inoxidable</dc:title>
  <dc:creator>Herrera, Dr. Clara</dc:creator>
  <cp:keywords>acero inoxidable, material didactico, arquitectura, ingenieria civil, sostenibilidad</cp:keywords>
  <cp:lastModifiedBy>Jo Claes</cp:lastModifiedBy>
  <cp:revision>532</cp:revision>
  <cp:lastPrinted>2015-04-14T11:59:06Z</cp:lastPrinted>
  <dcterms:created xsi:type="dcterms:W3CDTF">2013-05-22T06:37:00Z</dcterms:created>
  <dcterms:modified xsi:type="dcterms:W3CDTF">2020-01-31T10:02:39Z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0x010100D2D0D6FE189C0542B4393D301B5BCBA2</vt:lpwstr>
  </property>
  <property fmtid="{D5CDD505-2E9C-101B-9397-08002B2CF9AE}" pid="3" name="_dlc_DocIdItemGuid">
    <vt:lpwstr>3c08cfbe-33ce-49f0-b019-788fcdad3368</vt:lpwstr>
  </property>
  <property fmtid="{D5CDD505-2E9C-101B-9397-08002B2CF9AE}" pid="4" name="Order">
    <vt:r8>31400</vt:r8>
  </property>
</Properties>
</file>